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63" r:id="rId5"/>
    <p:sldId id="259" r:id="rId6"/>
    <p:sldId id="260" r:id="rId7"/>
    <p:sldId id="271" r:id="rId8"/>
    <p:sldId id="261" r:id="rId9"/>
    <p:sldId id="264" r:id="rId10"/>
    <p:sldId id="268" r:id="rId11"/>
    <p:sldId id="265" r:id="rId12"/>
    <p:sldId id="269" r:id="rId13"/>
    <p:sldId id="267" r:id="rId14"/>
    <p:sldId id="270" r:id="rId15"/>
    <p:sldId id="266" r:id="rId1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497E-EA0B-8286-57BF-72F4DE1A23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403FFE-06B7-F7F4-FB94-439EF53D59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F5A2315D-AA71-4BC7-A298-288137A3B1DC}"/>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585C33F3-FB35-EF37-3F9B-CD60ACB8229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FC7C119-03F7-9F7E-2234-08E7BC992DD2}"/>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1591848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501D-83BB-0EAB-E720-EF7310921594}"/>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EA785F3-1072-9AF1-7C45-B49D104549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90B2B7A7-8EA9-7378-29C9-440F1A680989}"/>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B553EC07-E76A-4762-729C-402E71FBFEA3}"/>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9D15BF6-7D65-1E93-4A6A-B290432C5736}"/>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24304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8957F6-D24E-446D-5313-0E74A27460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4F4C634-7644-F244-34D3-E157195B3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9310547-52D2-9624-FE9E-A3D63B5EDB33}"/>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AA272227-D85E-8E3F-5F6B-0E6B5EE91B2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9DBBCA7-61AE-CF0F-7AA8-B0F84B6F75DB}"/>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67048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DA1A8-A770-DAAF-7E1D-49EB171FF6E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DCBDFF2-F629-4520-2D2E-A9A9D9AE72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9404835-6B83-0C61-24B8-1DCB7B9EC18D}"/>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09D20B74-7AE9-0B44-1940-C4B82A2F903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65043EA-DCF6-705F-EEF9-06799F613DE3}"/>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014774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1BD62-D237-806E-85A4-CC3B07E111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C558E8C-164C-EF3C-26E2-6B5C3CAA85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6C10AE-B185-D4C9-0B8E-C766C8655E5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80D62A3B-CCB5-9232-DE6F-17AE6E5D4F2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9630CC1-D43A-C3A5-30A9-F04D49AD7ABC}"/>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249476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BD7A0-F4A3-CD6D-8C15-5F16B30A7C1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6971D5D7-54D3-D5B6-D87F-2B019ABC5C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4EEF606-B62A-BF04-A1D1-F6EBB52517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D056D8C8-9215-3F5A-E4C7-BA832155C4D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0C1F51E6-092D-2D0B-A349-C38B8A1CA94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73EBEA-25CD-0E7A-D5D0-D71F54AD48D6}"/>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19490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F0E6E-2BA4-8921-EC3C-92BC65BB096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84009D1-636A-5673-6F1C-FF6FFFA160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4DF345-23F4-FBCC-AB52-0CB8426FB6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B5EF0B4F-465A-20F4-143D-7983482CE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4C69FF-F523-C21F-2620-8893AED279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E11B2408-7975-307D-9EB0-BC2003ECC041}"/>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8" name="Footer Placeholder 7">
            <a:extLst>
              <a:ext uri="{FF2B5EF4-FFF2-40B4-BE49-F238E27FC236}">
                <a16:creationId xmlns:a16="http://schemas.microsoft.com/office/drawing/2014/main" id="{074689D9-D24B-9EA0-636A-711CF7BBA3A4}"/>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BEFA1F3A-9B76-3602-BDFA-11FFD4D758C9}"/>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107528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4272-014F-8914-6520-70B86B847183}"/>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D8673DBA-92FC-5F31-3483-62655B6B5F3A}"/>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4" name="Footer Placeholder 3">
            <a:extLst>
              <a:ext uri="{FF2B5EF4-FFF2-40B4-BE49-F238E27FC236}">
                <a16:creationId xmlns:a16="http://schemas.microsoft.com/office/drawing/2014/main" id="{4D810AB3-2613-D67D-4870-0429404DF3FB}"/>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08E792-3E37-2D6E-7567-F01C02FC03E4}"/>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176920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7833CA-83E9-E7E0-58CD-23C70E8EEE15}"/>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3" name="Footer Placeholder 2">
            <a:extLst>
              <a:ext uri="{FF2B5EF4-FFF2-40B4-BE49-F238E27FC236}">
                <a16:creationId xmlns:a16="http://schemas.microsoft.com/office/drawing/2014/main" id="{CF4A2DC1-AD17-9F6E-C608-F8FBA0A25C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76A90B9B-31C2-7BBC-DF72-6C5640D94914}"/>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4032794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8DC3-2067-C85E-0CCD-55238C602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7EACFE42-524A-63FF-148A-51AF03ADA9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D81E71A-ABC3-5223-36DF-846655E299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7B45FF-85C8-5527-AC49-19A1A14807E1}"/>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62BA80B9-CE32-614E-1CC8-BC0531476EA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3117E0D-F971-ECD9-1EA6-143A5A62F4F8}"/>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32865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09A44-8AED-201B-0C94-DB044FFB9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A714F39-E108-7C34-436C-CAA1249F2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B107B681-2BA9-0CA2-F6C7-2DFE610E92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C782A4-03A1-A6F2-AD2A-7312AD7AAB30}"/>
              </a:ext>
            </a:extLst>
          </p:cNvPr>
          <p:cNvSpPr>
            <a:spLocks noGrp="1"/>
          </p:cNvSpPr>
          <p:nvPr>
            <p:ph type="dt" sz="half" idx="10"/>
          </p:nvPr>
        </p:nvSpPr>
        <p:spPr/>
        <p:txBody>
          <a:bodyPr/>
          <a:lstStyle/>
          <a:p>
            <a:fld id="{335C63C7-FA0A-417A-9239-B53F4ACA5229}" type="datetimeFigureOut">
              <a:rPr lang="he-IL" smtClean="0"/>
              <a:t>כ"ג/תמוז/תשפ"ד</a:t>
            </a:fld>
            <a:endParaRPr lang="he-IL"/>
          </a:p>
        </p:txBody>
      </p:sp>
      <p:sp>
        <p:nvSpPr>
          <p:cNvPr id="6" name="Footer Placeholder 5">
            <a:extLst>
              <a:ext uri="{FF2B5EF4-FFF2-40B4-BE49-F238E27FC236}">
                <a16:creationId xmlns:a16="http://schemas.microsoft.com/office/drawing/2014/main" id="{590F476C-6373-CDCA-644B-89E387AA1D5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76852B8-C3AE-DFA2-9BE1-E7B462F4FD93}"/>
              </a:ext>
            </a:extLst>
          </p:cNvPr>
          <p:cNvSpPr>
            <a:spLocks noGrp="1"/>
          </p:cNvSpPr>
          <p:nvPr>
            <p:ph type="sldNum" sz="quarter" idx="12"/>
          </p:nvPr>
        </p:nvSpPr>
        <p:spPr/>
        <p:txBody>
          <a:bodyPr/>
          <a:lstStyle/>
          <a:p>
            <a:fld id="{AF036AE8-FF5C-4037-94BA-A70BC55617A0}" type="slidenum">
              <a:rPr lang="he-IL" smtClean="0"/>
              <a:t>‹#›</a:t>
            </a:fld>
            <a:endParaRPr lang="he-IL"/>
          </a:p>
        </p:txBody>
      </p:sp>
    </p:spTree>
    <p:extLst>
      <p:ext uri="{BB962C8B-B14F-4D97-AF65-F5344CB8AC3E}">
        <p14:creationId xmlns:p14="http://schemas.microsoft.com/office/powerpoint/2010/main" val="297909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DE12FA-9539-F39C-A693-7A763EC9B4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7FA26994-819C-7197-2B19-7932D105D1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4CF0199-A933-E6D9-6BA4-FE0B78C243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5C63C7-FA0A-417A-9239-B53F4ACA5229}" type="datetimeFigureOut">
              <a:rPr lang="he-IL" smtClean="0"/>
              <a:t>כ"ג/תמוז/תשפ"ד</a:t>
            </a:fld>
            <a:endParaRPr lang="he-IL"/>
          </a:p>
        </p:txBody>
      </p:sp>
      <p:sp>
        <p:nvSpPr>
          <p:cNvPr id="5" name="Footer Placeholder 4">
            <a:extLst>
              <a:ext uri="{FF2B5EF4-FFF2-40B4-BE49-F238E27FC236}">
                <a16:creationId xmlns:a16="http://schemas.microsoft.com/office/drawing/2014/main" id="{B5C60151-5020-8A81-ACD4-E43B55B27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FCEFC10E-E97A-9628-B65B-59B4CA15E6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F036AE8-FF5C-4037-94BA-A70BC55617A0}" type="slidenum">
              <a:rPr lang="he-IL" smtClean="0"/>
              <a:t>‹#›</a:t>
            </a:fld>
            <a:endParaRPr lang="he-IL"/>
          </a:p>
        </p:txBody>
      </p:sp>
    </p:spTree>
    <p:extLst>
      <p:ext uri="{BB962C8B-B14F-4D97-AF65-F5344CB8AC3E}">
        <p14:creationId xmlns:p14="http://schemas.microsoft.com/office/powerpoint/2010/main" val="3166513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7.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11" Type="http://schemas.microsoft.com/office/2007/relationships/hdphoto" Target="../media/hdphoto1.wdp"/><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#31</a:t>
            </a:r>
            <a:br>
              <a:rPr lang="en-US" sz="3200" b="1" dirty="0">
                <a:solidFill>
                  <a:srgbClr val="0070C0"/>
                </a:solidFill>
              </a:rPr>
            </a:br>
            <a:r>
              <a:rPr lang="en-US" sz="3200" b="1" dirty="0">
                <a:solidFill>
                  <a:srgbClr val="0070C0"/>
                </a:solidFill>
              </a:rPr>
              <a:t>Geometrical Transforms</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FDF7A7-45D1-2902-75A2-E09A80FDC9E7}"/>
              </a:ext>
            </a:extLst>
          </p:cNvPr>
          <p:cNvPicPr>
            <a:picLocks noChangeAspect="1"/>
          </p:cNvPicPr>
          <p:nvPr/>
        </p:nvPicPr>
        <p:blipFill>
          <a:blip r:embed="rId2"/>
          <a:stretch>
            <a:fillRect/>
          </a:stretch>
        </p:blipFill>
        <p:spPr>
          <a:xfrm>
            <a:off x="1662112" y="627737"/>
            <a:ext cx="8867775" cy="5972175"/>
          </a:xfrm>
          <a:prstGeom prst="rect">
            <a:avLst/>
          </a:prstGeom>
        </p:spPr>
      </p:pic>
      <p:sp>
        <p:nvSpPr>
          <p:cNvPr id="6" name="TextBox 5">
            <a:extLst>
              <a:ext uri="{FF2B5EF4-FFF2-40B4-BE49-F238E27FC236}">
                <a16:creationId xmlns:a16="http://schemas.microsoft.com/office/drawing/2014/main" id="{4B59E55F-DCB4-B6D2-2ED1-A541E4E3217B}"/>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31.6 – “AffineTransformBilinear” function – </a:t>
            </a:r>
            <a:r>
              <a:rPr lang="en-US" sz="2800" b="1" u="sng" dirty="0">
                <a:solidFill>
                  <a:srgbClr val="FF0000"/>
                </a:solidFill>
              </a:rPr>
              <a:t>part 2</a:t>
            </a:r>
            <a:endParaRPr lang="en-IL" sz="2800" u="sng" dirty="0">
              <a:solidFill>
                <a:srgbClr val="FF0000"/>
              </a:solidFill>
              <a:latin typeface="Cooper Black" panose="0208090404030B020404" pitchFamily="18" charset="0"/>
            </a:endParaRPr>
          </a:p>
        </p:txBody>
      </p:sp>
    </p:spTree>
    <p:extLst>
      <p:ext uri="{BB962C8B-B14F-4D97-AF65-F5344CB8AC3E}">
        <p14:creationId xmlns:p14="http://schemas.microsoft.com/office/powerpoint/2010/main" val="4278087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780196" y="6492875"/>
            <a:ext cx="411804" cy="365125"/>
          </a:xfrm>
        </p:spPr>
        <p:txBody>
          <a:bodyPr/>
          <a:lstStyle/>
          <a:p>
            <a:fld id="{1E5BF412-EFCF-4C51-A2DF-B419076696E3}" type="slidenum">
              <a:rPr lang="he-IL" sz="1600" smtClean="0"/>
              <a:t>11</a:t>
            </a:fld>
            <a:endParaRPr lang="he-IL" sz="1600" dirty="0"/>
          </a:p>
        </p:txBody>
      </p:sp>
      <p:pic>
        <p:nvPicPr>
          <p:cNvPr id="3" name="Picture 2">
            <a:extLst>
              <a:ext uri="{FF2B5EF4-FFF2-40B4-BE49-F238E27FC236}">
                <a16:creationId xmlns:a16="http://schemas.microsoft.com/office/drawing/2014/main" id="{18BD7CC8-F883-D357-A182-01751435C4B7}"/>
              </a:ext>
            </a:extLst>
          </p:cNvPr>
          <p:cNvPicPr>
            <a:picLocks noChangeAspect="1"/>
          </p:cNvPicPr>
          <p:nvPr/>
        </p:nvPicPr>
        <p:blipFill>
          <a:blip r:embed="rId2"/>
          <a:stretch>
            <a:fillRect/>
          </a:stretch>
        </p:blipFill>
        <p:spPr>
          <a:xfrm>
            <a:off x="1891426" y="1634247"/>
            <a:ext cx="8409148" cy="3834825"/>
          </a:xfrm>
          <a:prstGeom prst="rect">
            <a:avLst/>
          </a:prstGeom>
        </p:spPr>
      </p:pic>
      <p:sp>
        <p:nvSpPr>
          <p:cNvPr id="5" name="TextBox 4">
            <a:extLst>
              <a:ext uri="{FF2B5EF4-FFF2-40B4-BE49-F238E27FC236}">
                <a16:creationId xmlns:a16="http://schemas.microsoft.com/office/drawing/2014/main" id="{6AD8C917-0DD0-7C4C-18B7-C7CF81A13626}"/>
              </a:ext>
            </a:extLst>
          </p:cNvPr>
          <p:cNvSpPr txBox="1"/>
          <p:nvPr/>
        </p:nvSpPr>
        <p:spPr>
          <a:xfrm>
            <a:off x="3560324" y="0"/>
            <a:ext cx="4435812" cy="523220"/>
          </a:xfrm>
          <a:prstGeom prst="rect">
            <a:avLst/>
          </a:prstGeom>
          <a:noFill/>
        </p:spPr>
        <p:txBody>
          <a:bodyPr wrap="square">
            <a:spAutoFit/>
          </a:bodyPr>
          <a:lstStyle/>
          <a:p>
            <a:pPr algn="ctr"/>
            <a:r>
              <a:rPr lang="en-US" sz="2800" b="1" u="sng" dirty="0">
                <a:solidFill>
                  <a:srgbClr val="0070C0"/>
                </a:solidFill>
              </a:rPr>
              <a:t>31.7 – the “main” function</a:t>
            </a:r>
            <a:endParaRPr lang="en-IL" sz="2800" u="sng" dirty="0">
              <a:solidFill>
                <a:srgbClr val="FF0000"/>
              </a:solidFill>
              <a:latin typeface="Cooper Black" panose="0208090404030B020404" pitchFamily="18" charset="0"/>
            </a:endParaRPr>
          </a:p>
        </p:txBody>
      </p:sp>
    </p:spTree>
    <p:extLst>
      <p:ext uri="{BB962C8B-B14F-4D97-AF65-F5344CB8AC3E}">
        <p14:creationId xmlns:p14="http://schemas.microsoft.com/office/powerpoint/2010/main" val="1491618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7CEE20-E459-E011-61F0-E48BF534F39F}"/>
              </a:ext>
            </a:extLst>
          </p:cNvPr>
          <p:cNvSpPr txBox="1"/>
          <p:nvPr/>
        </p:nvSpPr>
        <p:spPr>
          <a:xfrm>
            <a:off x="1449422" y="0"/>
            <a:ext cx="9155008" cy="523220"/>
          </a:xfrm>
          <a:prstGeom prst="rect">
            <a:avLst/>
          </a:prstGeom>
          <a:noFill/>
        </p:spPr>
        <p:txBody>
          <a:bodyPr wrap="square">
            <a:spAutoFit/>
          </a:bodyPr>
          <a:lstStyle/>
          <a:p>
            <a:pPr algn="ctr"/>
            <a:r>
              <a:rPr lang="en-US" sz="2800" b="1" u="sng" dirty="0">
                <a:solidFill>
                  <a:srgbClr val="0070C0"/>
                </a:solidFill>
              </a:rPr>
              <a:t>31.8 - Resulted photographs – “A31.bmp”,”A32.bmp”</a:t>
            </a:r>
            <a:endParaRPr lang="en-IL" sz="2800" u="sng" dirty="0">
              <a:latin typeface="Cooper Black" panose="0208090404030B020404" pitchFamily="18" charset="0"/>
            </a:endParaRPr>
          </a:p>
        </p:txBody>
      </p:sp>
      <p:sp>
        <p:nvSpPr>
          <p:cNvPr id="6" name="Slide Number Placeholder 5">
            <a:extLst>
              <a:ext uri="{FF2B5EF4-FFF2-40B4-BE49-F238E27FC236}">
                <a16:creationId xmlns:a16="http://schemas.microsoft.com/office/drawing/2014/main" id="{FE465186-D7DA-F9F8-96E5-9F7C695A2E29}"/>
              </a:ext>
            </a:extLst>
          </p:cNvPr>
          <p:cNvSpPr>
            <a:spLocks noGrp="1"/>
          </p:cNvSpPr>
          <p:nvPr>
            <p:ph type="sldNum" sz="quarter" idx="12"/>
          </p:nvPr>
        </p:nvSpPr>
        <p:spPr>
          <a:xfrm>
            <a:off x="11780196" y="6492875"/>
            <a:ext cx="411804" cy="365125"/>
          </a:xfrm>
        </p:spPr>
        <p:txBody>
          <a:bodyPr/>
          <a:lstStyle/>
          <a:p>
            <a:fld id="{1E5BF412-EFCF-4C51-A2DF-B419076696E3}" type="slidenum">
              <a:rPr lang="he-IL" sz="1600" smtClean="0"/>
              <a:t>12</a:t>
            </a:fld>
            <a:endParaRPr lang="he-IL" sz="1600" dirty="0"/>
          </a:p>
        </p:txBody>
      </p:sp>
      <p:pic>
        <p:nvPicPr>
          <p:cNvPr id="8" name="Picture 7" descr="A black and white image of a circular object&#10;&#10;Description automatically generated">
            <a:extLst>
              <a:ext uri="{FF2B5EF4-FFF2-40B4-BE49-F238E27FC236}">
                <a16:creationId xmlns:a16="http://schemas.microsoft.com/office/drawing/2014/main" id="{D7449AA3-A0D3-BB3F-650F-A9A0908B8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170" y="3589507"/>
            <a:ext cx="3048000" cy="2286000"/>
          </a:xfrm>
          <a:prstGeom prst="rect">
            <a:avLst/>
          </a:prstGeom>
        </p:spPr>
      </p:pic>
      <p:sp>
        <p:nvSpPr>
          <p:cNvPr id="9" name="מלבן 5">
            <a:extLst>
              <a:ext uri="{FF2B5EF4-FFF2-40B4-BE49-F238E27FC236}">
                <a16:creationId xmlns:a16="http://schemas.microsoft.com/office/drawing/2014/main" id="{788CDEB0-BD3C-1862-D8B5-56924D43E1CE}"/>
              </a:ext>
            </a:extLst>
          </p:cNvPr>
          <p:cNvSpPr/>
          <p:nvPr/>
        </p:nvSpPr>
        <p:spPr>
          <a:xfrm>
            <a:off x="4133542" y="2920392"/>
            <a:ext cx="3383280" cy="307777"/>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ctr"/>
            <a:r>
              <a:rPr lang="en-US" sz="1400" b="1" dirty="0">
                <a:solidFill>
                  <a:schemeClr val="bg1"/>
                </a:solidFill>
              </a:rPr>
              <a:t>“grayImage13.bmp” - Source image </a:t>
            </a:r>
          </a:p>
        </p:txBody>
      </p:sp>
      <p:sp>
        <p:nvSpPr>
          <p:cNvPr id="11" name="TextBox 10">
            <a:extLst>
              <a:ext uri="{FF2B5EF4-FFF2-40B4-BE49-F238E27FC236}">
                <a16:creationId xmlns:a16="http://schemas.microsoft.com/office/drawing/2014/main" id="{5E13CC8F-4D88-7BBB-F13A-2C0FA7591737}"/>
              </a:ext>
            </a:extLst>
          </p:cNvPr>
          <p:cNvSpPr txBox="1"/>
          <p:nvPr/>
        </p:nvSpPr>
        <p:spPr>
          <a:xfrm>
            <a:off x="1743958" y="6002039"/>
            <a:ext cx="339278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0"/>
            <a:r>
              <a:rPr lang="en-US" sz="1800" b="1" dirty="0">
                <a:solidFill>
                  <a:schemeClr val="bg1"/>
                </a:solidFill>
              </a:rPr>
              <a:t>“A31.bmp” - Created by using </a:t>
            </a:r>
          </a:p>
          <a:p>
            <a:pPr algn="ctr" rtl="0"/>
            <a:r>
              <a:rPr lang="en-US" sz="1800" b="1" dirty="0">
                <a:solidFill>
                  <a:schemeClr val="bg1"/>
                </a:solidFill>
              </a:rPr>
              <a:t>nearest neighbor interpolation</a:t>
            </a:r>
            <a:endParaRPr lang="he-IL" sz="1800" b="1" dirty="0">
              <a:solidFill>
                <a:schemeClr val="bg1"/>
              </a:solidFill>
            </a:endParaRPr>
          </a:p>
        </p:txBody>
      </p:sp>
      <p:pic>
        <p:nvPicPr>
          <p:cNvPr id="13" name="Picture 12" descr="A black and white image of a rectangular object&#10;&#10;Description automatically generated">
            <a:extLst>
              <a:ext uri="{FF2B5EF4-FFF2-40B4-BE49-F238E27FC236}">
                <a16:creationId xmlns:a16="http://schemas.microsoft.com/office/drawing/2014/main" id="{5BAC8581-C52F-420F-3DDB-DDEAFD7D25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9832" y="3589507"/>
            <a:ext cx="3048000" cy="2286000"/>
          </a:xfrm>
          <a:prstGeom prst="rect">
            <a:avLst/>
          </a:prstGeom>
        </p:spPr>
      </p:pic>
      <p:sp>
        <p:nvSpPr>
          <p:cNvPr id="14" name="TextBox 13">
            <a:extLst>
              <a:ext uri="{FF2B5EF4-FFF2-40B4-BE49-F238E27FC236}">
                <a16:creationId xmlns:a16="http://schemas.microsoft.com/office/drawing/2014/main" id="{39E8F388-B887-3C64-8CCE-DC17E1643B90}"/>
              </a:ext>
            </a:extLst>
          </p:cNvPr>
          <p:cNvSpPr txBox="1"/>
          <p:nvPr/>
        </p:nvSpPr>
        <p:spPr>
          <a:xfrm>
            <a:off x="7055263" y="5967579"/>
            <a:ext cx="3392781"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rtl="0"/>
            <a:r>
              <a:rPr lang="en-US" sz="1800" b="1" dirty="0">
                <a:solidFill>
                  <a:schemeClr val="bg1"/>
                </a:solidFill>
              </a:rPr>
              <a:t>“A32.bmp” - Created by using </a:t>
            </a:r>
          </a:p>
          <a:p>
            <a:pPr algn="ctr" rtl="0"/>
            <a:r>
              <a:rPr lang="en-US" sz="1800" b="1" dirty="0">
                <a:solidFill>
                  <a:schemeClr val="bg1"/>
                </a:solidFill>
              </a:rPr>
              <a:t>bilinear interpolation</a:t>
            </a:r>
          </a:p>
        </p:txBody>
      </p:sp>
      <p:pic>
        <p:nvPicPr>
          <p:cNvPr id="16" name="Picture 15" descr="A black and white circular pattern&#10;&#10;Description automatically generated">
            <a:extLst>
              <a:ext uri="{FF2B5EF4-FFF2-40B4-BE49-F238E27FC236}">
                <a16:creationId xmlns:a16="http://schemas.microsoft.com/office/drawing/2014/main" id="{F6F92594-9DAA-D928-2C2F-573E7C69E5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182" y="567689"/>
            <a:ext cx="3048000" cy="2286000"/>
          </a:xfrm>
          <a:prstGeom prst="rect">
            <a:avLst/>
          </a:prstGeom>
        </p:spPr>
      </p:pic>
      <p:sp>
        <p:nvSpPr>
          <p:cNvPr id="17" name="Arrow: Bent 16">
            <a:extLst>
              <a:ext uri="{FF2B5EF4-FFF2-40B4-BE49-F238E27FC236}">
                <a16:creationId xmlns:a16="http://schemas.microsoft.com/office/drawing/2014/main" id="{473259B3-78EC-4C03-0F58-541B0B7A0180}"/>
              </a:ext>
            </a:extLst>
          </p:cNvPr>
          <p:cNvSpPr/>
          <p:nvPr/>
        </p:nvSpPr>
        <p:spPr>
          <a:xfrm rot="5400000">
            <a:off x="7523891" y="1814663"/>
            <a:ext cx="1550559" cy="134537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Arrow: Bent 17">
            <a:extLst>
              <a:ext uri="{FF2B5EF4-FFF2-40B4-BE49-F238E27FC236}">
                <a16:creationId xmlns:a16="http://schemas.microsoft.com/office/drawing/2014/main" id="{812F63D4-E18C-E60E-C2D7-D49D26E3A02B}"/>
              </a:ext>
            </a:extLst>
          </p:cNvPr>
          <p:cNvSpPr/>
          <p:nvPr/>
        </p:nvSpPr>
        <p:spPr>
          <a:xfrm rot="16200000" flipH="1">
            <a:off x="2575913" y="1814664"/>
            <a:ext cx="1550559" cy="134537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1878876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692647" y="0"/>
            <a:ext cx="499353" cy="365125"/>
          </a:xfrm>
        </p:spPr>
        <p:txBody>
          <a:bodyPr/>
          <a:lstStyle/>
          <a:p>
            <a:fld id="{1E5BF412-EFCF-4C51-A2DF-B419076696E3}" type="slidenum">
              <a:rPr lang="he-IL" sz="1600" smtClean="0"/>
              <a:t>13</a:t>
            </a:fld>
            <a:endParaRPr lang="he-IL" sz="1600" dirty="0"/>
          </a:p>
        </p:txBody>
      </p:sp>
      <p:sp>
        <p:nvSpPr>
          <p:cNvPr id="2" name="TextBox 1">
            <a:extLst>
              <a:ext uri="{FF2B5EF4-FFF2-40B4-BE49-F238E27FC236}">
                <a16:creationId xmlns:a16="http://schemas.microsoft.com/office/drawing/2014/main" id="{A533F1A4-BDEC-907E-6866-73FA452EE6ED}"/>
              </a:ext>
            </a:extLst>
          </p:cNvPr>
          <p:cNvSpPr txBox="1"/>
          <p:nvPr/>
        </p:nvSpPr>
        <p:spPr>
          <a:xfrm>
            <a:off x="739791" y="-47863"/>
            <a:ext cx="10712415" cy="523220"/>
          </a:xfrm>
          <a:prstGeom prst="rect">
            <a:avLst/>
          </a:prstGeom>
          <a:noFill/>
        </p:spPr>
        <p:txBody>
          <a:bodyPr wrap="square">
            <a:spAutoFit/>
          </a:bodyPr>
          <a:lstStyle/>
          <a:p>
            <a:pPr algn="ctr"/>
            <a:r>
              <a:rPr lang="en-US" sz="2800" b="1" u="sng" dirty="0">
                <a:solidFill>
                  <a:srgbClr val="0070C0"/>
                </a:solidFill>
              </a:rPr>
              <a:t>31.9 –profilers of Resulted photographs – “A31.bmp”,”A32.bmp”</a:t>
            </a:r>
            <a:endParaRPr lang="en-IL" sz="2800" u="sng" dirty="0">
              <a:latin typeface="Cooper Black" panose="0208090404030B020404" pitchFamily="18" charset="0"/>
            </a:endParaRPr>
          </a:p>
        </p:txBody>
      </p:sp>
      <p:pic>
        <p:nvPicPr>
          <p:cNvPr id="5" name="Picture 4">
            <a:extLst>
              <a:ext uri="{FF2B5EF4-FFF2-40B4-BE49-F238E27FC236}">
                <a16:creationId xmlns:a16="http://schemas.microsoft.com/office/drawing/2014/main" id="{8DCB2A62-0DA1-F04D-32B1-79A4D52DC01B}"/>
              </a:ext>
            </a:extLst>
          </p:cNvPr>
          <p:cNvPicPr>
            <a:picLocks noChangeAspect="1"/>
          </p:cNvPicPr>
          <p:nvPr/>
        </p:nvPicPr>
        <p:blipFill rotWithShape="1">
          <a:blip r:embed="rId2"/>
          <a:srcRect l="5387"/>
          <a:stretch/>
        </p:blipFill>
        <p:spPr>
          <a:xfrm>
            <a:off x="3271203" y="721530"/>
            <a:ext cx="2071565" cy="2299494"/>
          </a:xfrm>
          <a:prstGeom prst="rect">
            <a:avLst/>
          </a:prstGeom>
        </p:spPr>
      </p:pic>
      <p:pic>
        <p:nvPicPr>
          <p:cNvPr id="7" name="Picture 6" descr="A black and white image of a circular object&#10;&#10;Description automatically generated">
            <a:extLst>
              <a:ext uri="{FF2B5EF4-FFF2-40B4-BE49-F238E27FC236}">
                <a16:creationId xmlns:a16="http://schemas.microsoft.com/office/drawing/2014/main" id="{3F6C93DB-5E8A-3B31-FF71-01072C6CC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1987"/>
            <a:ext cx="3048000" cy="2286000"/>
          </a:xfrm>
          <a:prstGeom prst="rect">
            <a:avLst/>
          </a:prstGeom>
        </p:spPr>
      </p:pic>
      <p:pic>
        <p:nvPicPr>
          <p:cNvPr id="9" name="Picture 8">
            <a:extLst>
              <a:ext uri="{FF2B5EF4-FFF2-40B4-BE49-F238E27FC236}">
                <a16:creationId xmlns:a16="http://schemas.microsoft.com/office/drawing/2014/main" id="{337B5D18-9B70-8DCE-9649-FD75FCEF1EF8}"/>
              </a:ext>
            </a:extLst>
          </p:cNvPr>
          <p:cNvPicPr>
            <a:picLocks noChangeAspect="1"/>
          </p:cNvPicPr>
          <p:nvPr/>
        </p:nvPicPr>
        <p:blipFill>
          <a:blip r:embed="rId4"/>
          <a:stretch>
            <a:fillRect/>
          </a:stretch>
        </p:blipFill>
        <p:spPr>
          <a:xfrm>
            <a:off x="0" y="4036978"/>
            <a:ext cx="2641405" cy="2821021"/>
          </a:xfrm>
          <a:prstGeom prst="rect">
            <a:avLst/>
          </a:prstGeom>
        </p:spPr>
      </p:pic>
      <p:pic>
        <p:nvPicPr>
          <p:cNvPr id="11" name="Picture 10">
            <a:extLst>
              <a:ext uri="{FF2B5EF4-FFF2-40B4-BE49-F238E27FC236}">
                <a16:creationId xmlns:a16="http://schemas.microsoft.com/office/drawing/2014/main" id="{E4E568D4-38C6-B9DC-BAF9-0FB4C95773B0}"/>
              </a:ext>
            </a:extLst>
          </p:cNvPr>
          <p:cNvPicPr>
            <a:picLocks noChangeAspect="1"/>
          </p:cNvPicPr>
          <p:nvPr/>
        </p:nvPicPr>
        <p:blipFill rotWithShape="1">
          <a:blip r:embed="rId5"/>
          <a:srcRect l="2124" r="1104"/>
          <a:stretch/>
        </p:blipFill>
        <p:spPr>
          <a:xfrm>
            <a:off x="2739710" y="4288082"/>
            <a:ext cx="3106368" cy="2569918"/>
          </a:xfrm>
          <a:prstGeom prst="rect">
            <a:avLst/>
          </a:prstGeom>
        </p:spPr>
      </p:pic>
      <p:cxnSp>
        <p:nvCxnSpPr>
          <p:cNvPr id="13" name="Straight Connector 12">
            <a:extLst>
              <a:ext uri="{FF2B5EF4-FFF2-40B4-BE49-F238E27FC236}">
                <a16:creationId xmlns:a16="http://schemas.microsoft.com/office/drawing/2014/main" id="{0E39925F-47B0-F59F-F4B1-433D5F75BA73}"/>
              </a:ext>
            </a:extLst>
          </p:cNvPr>
          <p:cNvCxnSpPr/>
          <p:nvPr/>
        </p:nvCxnSpPr>
        <p:spPr>
          <a:xfrm>
            <a:off x="6034388" y="562418"/>
            <a:ext cx="0" cy="633478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51E30D7-BBDE-B610-563B-7671225A69AE}"/>
              </a:ext>
            </a:extLst>
          </p:cNvPr>
          <p:cNvSpPr txBox="1"/>
          <p:nvPr/>
        </p:nvSpPr>
        <p:spPr>
          <a:xfrm>
            <a:off x="962994" y="473118"/>
            <a:ext cx="1166712"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A31.bmp</a:t>
            </a:r>
            <a:endParaRPr lang="he-IL" sz="1600" dirty="0">
              <a:solidFill>
                <a:schemeClr val="bg1"/>
              </a:solidFill>
            </a:endParaRPr>
          </a:p>
        </p:txBody>
      </p:sp>
      <p:pic>
        <p:nvPicPr>
          <p:cNvPr id="17" name="Picture 16">
            <a:extLst>
              <a:ext uri="{FF2B5EF4-FFF2-40B4-BE49-F238E27FC236}">
                <a16:creationId xmlns:a16="http://schemas.microsoft.com/office/drawing/2014/main" id="{8E775E55-D605-9DCC-8EEE-90E6290EA1A4}"/>
              </a:ext>
            </a:extLst>
          </p:cNvPr>
          <p:cNvPicPr>
            <a:picLocks noChangeAspect="1"/>
          </p:cNvPicPr>
          <p:nvPr/>
        </p:nvPicPr>
        <p:blipFill rotWithShape="1">
          <a:blip r:embed="rId6"/>
          <a:srcRect l="2107"/>
          <a:stretch/>
        </p:blipFill>
        <p:spPr>
          <a:xfrm>
            <a:off x="10193176" y="803881"/>
            <a:ext cx="2016803" cy="2277083"/>
          </a:xfrm>
          <a:prstGeom prst="rect">
            <a:avLst/>
          </a:prstGeom>
        </p:spPr>
      </p:pic>
      <p:pic>
        <p:nvPicPr>
          <p:cNvPr id="19" name="Picture 18">
            <a:extLst>
              <a:ext uri="{FF2B5EF4-FFF2-40B4-BE49-F238E27FC236}">
                <a16:creationId xmlns:a16="http://schemas.microsoft.com/office/drawing/2014/main" id="{219B62FB-6EBD-DFD1-9880-5F5134EA3245}"/>
              </a:ext>
            </a:extLst>
          </p:cNvPr>
          <p:cNvPicPr>
            <a:picLocks noChangeAspect="1"/>
          </p:cNvPicPr>
          <p:nvPr/>
        </p:nvPicPr>
        <p:blipFill>
          <a:blip r:embed="rId7"/>
          <a:stretch>
            <a:fillRect/>
          </a:stretch>
        </p:blipFill>
        <p:spPr>
          <a:xfrm>
            <a:off x="6948361" y="680028"/>
            <a:ext cx="3133725" cy="2390775"/>
          </a:xfrm>
          <a:prstGeom prst="rect">
            <a:avLst/>
          </a:prstGeom>
        </p:spPr>
      </p:pic>
      <p:sp>
        <p:nvSpPr>
          <p:cNvPr id="20" name="TextBox 19">
            <a:extLst>
              <a:ext uri="{FF2B5EF4-FFF2-40B4-BE49-F238E27FC236}">
                <a16:creationId xmlns:a16="http://schemas.microsoft.com/office/drawing/2014/main" id="{B21BA9A6-B705-ABF8-2243-3422EA6F7614}"/>
              </a:ext>
            </a:extLst>
          </p:cNvPr>
          <p:cNvSpPr txBox="1"/>
          <p:nvPr/>
        </p:nvSpPr>
        <p:spPr>
          <a:xfrm>
            <a:off x="7925148" y="386867"/>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A32.bmp</a:t>
            </a:r>
            <a:endParaRPr lang="he-IL" sz="1600" dirty="0">
              <a:solidFill>
                <a:schemeClr val="bg1"/>
              </a:solidFill>
            </a:endParaRPr>
          </a:p>
        </p:txBody>
      </p:sp>
      <p:pic>
        <p:nvPicPr>
          <p:cNvPr id="22" name="Picture 21">
            <a:extLst>
              <a:ext uri="{FF2B5EF4-FFF2-40B4-BE49-F238E27FC236}">
                <a16:creationId xmlns:a16="http://schemas.microsoft.com/office/drawing/2014/main" id="{80BAE6D2-D387-FAFA-B200-FA5288B37617}"/>
              </a:ext>
            </a:extLst>
          </p:cNvPr>
          <p:cNvPicPr>
            <a:picLocks noChangeAspect="1"/>
          </p:cNvPicPr>
          <p:nvPr/>
        </p:nvPicPr>
        <p:blipFill>
          <a:blip r:embed="rId8"/>
          <a:stretch>
            <a:fillRect/>
          </a:stretch>
        </p:blipFill>
        <p:spPr>
          <a:xfrm>
            <a:off x="6222698" y="4036978"/>
            <a:ext cx="2680298" cy="2829797"/>
          </a:xfrm>
          <a:prstGeom prst="rect">
            <a:avLst/>
          </a:prstGeom>
        </p:spPr>
      </p:pic>
      <p:pic>
        <p:nvPicPr>
          <p:cNvPr id="24" name="Picture 23">
            <a:extLst>
              <a:ext uri="{FF2B5EF4-FFF2-40B4-BE49-F238E27FC236}">
                <a16:creationId xmlns:a16="http://schemas.microsoft.com/office/drawing/2014/main" id="{0E8E56B9-63A8-1F31-6A83-A4F906951ED8}"/>
              </a:ext>
            </a:extLst>
          </p:cNvPr>
          <p:cNvPicPr>
            <a:picLocks noChangeAspect="1"/>
          </p:cNvPicPr>
          <p:nvPr/>
        </p:nvPicPr>
        <p:blipFill rotWithShape="1">
          <a:blip r:embed="rId9"/>
          <a:srcRect l="890" r="1" b="338"/>
          <a:stretch/>
        </p:blipFill>
        <p:spPr>
          <a:xfrm>
            <a:off x="9037738" y="4257937"/>
            <a:ext cx="3191205" cy="2600062"/>
          </a:xfrm>
          <a:prstGeom prst="rect">
            <a:avLst/>
          </a:prstGeom>
        </p:spPr>
      </p:pic>
      <p:sp>
        <p:nvSpPr>
          <p:cNvPr id="26" name="TextBox 25">
            <a:extLst>
              <a:ext uri="{FF2B5EF4-FFF2-40B4-BE49-F238E27FC236}">
                <a16:creationId xmlns:a16="http://schemas.microsoft.com/office/drawing/2014/main" id="{2E8FB689-2E10-0FFD-F6CA-5F1063A82079}"/>
              </a:ext>
            </a:extLst>
          </p:cNvPr>
          <p:cNvSpPr txBox="1"/>
          <p:nvPr/>
        </p:nvSpPr>
        <p:spPr>
          <a:xfrm>
            <a:off x="162125" y="3257845"/>
            <a:ext cx="1186774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t>Conclusion: “A32.bmp” looks smoother than “A31.bmp”, since we applied on it the bilinear interpolation, it can be seen in the profilers graphs. We can see that both column (left) and the row (right) have more noise in A31.bmp</a:t>
            </a:r>
            <a:endParaRPr lang="he-IL" b="1" dirty="0"/>
          </a:p>
        </p:txBody>
      </p:sp>
      <p:pic>
        <p:nvPicPr>
          <p:cNvPr id="27" name="Picture 26">
            <a:extLst>
              <a:ext uri="{FF2B5EF4-FFF2-40B4-BE49-F238E27FC236}">
                <a16:creationId xmlns:a16="http://schemas.microsoft.com/office/drawing/2014/main" id="{99E0DCB6-7171-7C54-A627-AD9E55BB25E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0889" y1="26222" x2="40889" y2="26222"/>
                        <a14:foregroundMark x1="53333" y1="50667" x2="53333" y2="50667"/>
                      </a14:backgroundRemoval>
                    </a14:imgEffect>
                  </a14:imgLayer>
                </a14:imgProps>
              </a:ext>
            </a:extLst>
          </a:blip>
          <a:stretch>
            <a:fillRect/>
          </a:stretch>
        </p:blipFill>
        <p:spPr>
          <a:xfrm>
            <a:off x="5803083" y="1244276"/>
            <a:ext cx="1441422" cy="1441422"/>
          </a:xfrm>
          <a:prstGeom prst="rect">
            <a:avLst/>
          </a:prstGeom>
        </p:spPr>
      </p:pic>
      <p:sp>
        <p:nvSpPr>
          <p:cNvPr id="28" name="Rectangle 27">
            <a:extLst>
              <a:ext uri="{FF2B5EF4-FFF2-40B4-BE49-F238E27FC236}">
                <a16:creationId xmlns:a16="http://schemas.microsoft.com/office/drawing/2014/main" id="{B684DA94-D8BF-B190-38B2-E86AB172727E}"/>
              </a:ext>
            </a:extLst>
          </p:cNvPr>
          <p:cNvSpPr/>
          <p:nvPr/>
        </p:nvSpPr>
        <p:spPr>
          <a:xfrm>
            <a:off x="4306985" y="1089498"/>
            <a:ext cx="381747" cy="58365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654E8068-0B72-A94B-E5BE-530BA903E39E}"/>
              </a:ext>
            </a:extLst>
          </p:cNvPr>
          <p:cNvSpPr/>
          <p:nvPr/>
        </p:nvSpPr>
        <p:spPr>
          <a:xfrm>
            <a:off x="10767440" y="1100322"/>
            <a:ext cx="381747" cy="583659"/>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2967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CEAF5E-FBF0-BE1F-DD15-CC50C9AFFBB2}"/>
              </a:ext>
            </a:extLst>
          </p:cNvPr>
          <p:cNvSpPr txBox="1"/>
          <p:nvPr/>
        </p:nvSpPr>
        <p:spPr>
          <a:xfrm>
            <a:off x="739792" y="0"/>
            <a:ext cx="10712415" cy="523220"/>
          </a:xfrm>
          <a:prstGeom prst="rect">
            <a:avLst/>
          </a:prstGeom>
          <a:noFill/>
        </p:spPr>
        <p:txBody>
          <a:bodyPr wrap="square">
            <a:spAutoFit/>
          </a:bodyPr>
          <a:lstStyle/>
          <a:p>
            <a:pPr algn="ctr"/>
            <a:r>
              <a:rPr lang="en-US" sz="2800" b="1" u="sng" dirty="0">
                <a:solidFill>
                  <a:srgbClr val="0070C0"/>
                </a:solidFill>
              </a:rPr>
              <a:t>31.10 –deeper look at the results-“A31.bmp” vs ”A32.bmp” </a:t>
            </a:r>
            <a:endParaRPr lang="en-IL" sz="2800" u="sng" dirty="0">
              <a:latin typeface="Cooper Black" panose="0208090404030B020404" pitchFamily="18" charset="0"/>
            </a:endParaRPr>
          </a:p>
        </p:txBody>
      </p:sp>
      <p:pic>
        <p:nvPicPr>
          <p:cNvPr id="5" name="Picture 4" descr="A black and white image of a circular object&#10;&#10;Description automatically generated">
            <a:extLst>
              <a:ext uri="{FF2B5EF4-FFF2-40B4-BE49-F238E27FC236}">
                <a16:creationId xmlns:a16="http://schemas.microsoft.com/office/drawing/2014/main" id="{C038C732-40E9-33EC-30FB-FE7CE238E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986"/>
            <a:ext cx="5145932" cy="3859449"/>
          </a:xfrm>
          <a:prstGeom prst="rect">
            <a:avLst/>
          </a:prstGeom>
        </p:spPr>
      </p:pic>
      <p:sp>
        <p:nvSpPr>
          <p:cNvPr id="6" name="TextBox 5">
            <a:extLst>
              <a:ext uri="{FF2B5EF4-FFF2-40B4-BE49-F238E27FC236}">
                <a16:creationId xmlns:a16="http://schemas.microsoft.com/office/drawing/2014/main" id="{C34A833A-60A1-7BF6-5472-1E2717177BC2}"/>
              </a:ext>
            </a:extLst>
          </p:cNvPr>
          <p:cNvSpPr txBox="1"/>
          <p:nvPr/>
        </p:nvSpPr>
        <p:spPr>
          <a:xfrm>
            <a:off x="1989610" y="483432"/>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A31.bmp</a:t>
            </a:r>
            <a:endParaRPr lang="he-IL" sz="1600" dirty="0">
              <a:solidFill>
                <a:schemeClr val="bg1"/>
              </a:solidFill>
            </a:endParaRPr>
          </a:p>
        </p:txBody>
      </p:sp>
      <p:sp>
        <p:nvSpPr>
          <p:cNvPr id="8" name="TextBox 7">
            <a:extLst>
              <a:ext uri="{FF2B5EF4-FFF2-40B4-BE49-F238E27FC236}">
                <a16:creationId xmlns:a16="http://schemas.microsoft.com/office/drawing/2014/main" id="{E90B8485-4411-FF72-CACA-460E3FE1BD8D}"/>
              </a:ext>
            </a:extLst>
          </p:cNvPr>
          <p:cNvSpPr txBox="1"/>
          <p:nvPr/>
        </p:nvSpPr>
        <p:spPr>
          <a:xfrm>
            <a:off x="9384297" y="503326"/>
            <a:ext cx="1040308" cy="33855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sz="1600" b="1" u="sng" dirty="0">
                <a:solidFill>
                  <a:schemeClr val="bg1"/>
                </a:solidFill>
              </a:rPr>
              <a:t>A32.bmp</a:t>
            </a:r>
            <a:endParaRPr lang="he-IL" sz="1600" dirty="0">
              <a:solidFill>
                <a:schemeClr val="bg1"/>
              </a:solidFill>
            </a:endParaRPr>
          </a:p>
        </p:txBody>
      </p:sp>
      <p:pic>
        <p:nvPicPr>
          <p:cNvPr id="9" name="Picture 8" descr="A black and white image of a rectangular object&#10;&#10;Description automatically generated">
            <a:extLst>
              <a:ext uri="{FF2B5EF4-FFF2-40B4-BE49-F238E27FC236}">
                <a16:creationId xmlns:a16="http://schemas.microsoft.com/office/drawing/2014/main" id="{53EEC302-0817-58C6-260A-B97E1BE43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6069" y="841880"/>
            <a:ext cx="5145931" cy="3859448"/>
          </a:xfrm>
          <a:prstGeom prst="rect">
            <a:avLst/>
          </a:prstGeom>
        </p:spPr>
      </p:pic>
      <p:sp>
        <p:nvSpPr>
          <p:cNvPr id="17" name="Rectangle 16">
            <a:extLst>
              <a:ext uri="{FF2B5EF4-FFF2-40B4-BE49-F238E27FC236}">
                <a16:creationId xmlns:a16="http://schemas.microsoft.com/office/drawing/2014/main" id="{655CF4A1-4669-6520-F529-53C2CE3FFF20}"/>
              </a:ext>
            </a:extLst>
          </p:cNvPr>
          <p:cNvSpPr/>
          <p:nvPr/>
        </p:nvSpPr>
        <p:spPr>
          <a:xfrm>
            <a:off x="1989610" y="1888563"/>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18" name="Rectangle 17">
            <a:extLst>
              <a:ext uri="{FF2B5EF4-FFF2-40B4-BE49-F238E27FC236}">
                <a16:creationId xmlns:a16="http://schemas.microsoft.com/office/drawing/2014/main" id="{04AF7F90-8536-CFA7-123D-99894A7E28DC}"/>
              </a:ext>
            </a:extLst>
          </p:cNvPr>
          <p:cNvSpPr/>
          <p:nvPr/>
        </p:nvSpPr>
        <p:spPr>
          <a:xfrm>
            <a:off x="4927059" y="3377927"/>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19" name="Rectangle 18">
            <a:extLst>
              <a:ext uri="{FF2B5EF4-FFF2-40B4-BE49-F238E27FC236}">
                <a16:creationId xmlns:a16="http://schemas.microsoft.com/office/drawing/2014/main" id="{474B00BF-2BD9-5569-55CC-586530E9416C}"/>
              </a:ext>
            </a:extLst>
          </p:cNvPr>
          <p:cNvSpPr/>
          <p:nvPr/>
        </p:nvSpPr>
        <p:spPr>
          <a:xfrm>
            <a:off x="3274318" y="286601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20" name="Rectangle 19">
            <a:extLst>
              <a:ext uri="{FF2B5EF4-FFF2-40B4-BE49-F238E27FC236}">
                <a16:creationId xmlns:a16="http://schemas.microsoft.com/office/drawing/2014/main" id="{85785EF8-1D98-3CE1-4798-DD18B8C363A4}"/>
              </a:ext>
            </a:extLst>
          </p:cNvPr>
          <p:cNvSpPr/>
          <p:nvPr/>
        </p:nvSpPr>
        <p:spPr>
          <a:xfrm>
            <a:off x="1886504" y="3047187"/>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21" name="Rectangle 20">
            <a:extLst>
              <a:ext uri="{FF2B5EF4-FFF2-40B4-BE49-F238E27FC236}">
                <a16:creationId xmlns:a16="http://schemas.microsoft.com/office/drawing/2014/main" id="{DF088C28-9D5A-F33C-8579-5903630CEF37}"/>
              </a:ext>
            </a:extLst>
          </p:cNvPr>
          <p:cNvSpPr/>
          <p:nvPr/>
        </p:nvSpPr>
        <p:spPr>
          <a:xfrm>
            <a:off x="11754255" y="3429000"/>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2</a:t>
            </a:r>
            <a:endParaRPr lang="he-IL" dirty="0"/>
          </a:p>
        </p:txBody>
      </p:sp>
      <p:sp>
        <p:nvSpPr>
          <p:cNvPr id="22" name="Rectangle 21">
            <a:extLst>
              <a:ext uri="{FF2B5EF4-FFF2-40B4-BE49-F238E27FC236}">
                <a16:creationId xmlns:a16="http://schemas.microsoft.com/office/drawing/2014/main" id="{EC86C0A6-153B-FB3E-518E-B4ED749B358C}"/>
              </a:ext>
            </a:extLst>
          </p:cNvPr>
          <p:cNvSpPr/>
          <p:nvPr/>
        </p:nvSpPr>
        <p:spPr>
          <a:xfrm>
            <a:off x="10321048" y="286601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3</a:t>
            </a:r>
            <a:endParaRPr lang="he-IL" dirty="0"/>
          </a:p>
        </p:txBody>
      </p:sp>
      <p:sp>
        <p:nvSpPr>
          <p:cNvPr id="23" name="Rectangle 22">
            <a:extLst>
              <a:ext uri="{FF2B5EF4-FFF2-40B4-BE49-F238E27FC236}">
                <a16:creationId xmlns:a16="http://schemas.microsoft.com/office/drawing/2014/main" id="{A9DA3E26-72E9-608C-5457-531C1200F00A}"/>
              </a:ext>
            </a:extLst>
          </p:cNvPr>
          <p:cNvSpPr/>
          <p:nvPr/>
        </p:nvSpPr>
        <p:spPr>
          <a:xfrm>
            <a:off x="8920105" y="2001646"/>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1</a:t>
            </a:r>
            <a:endParaRPr lang="he-IL" dirty="0"/>
          </a:p>
        </p:txBody>
      </p:sp>
      <p:sp>
        <p:nvSpPr>
          <p:cNvPr id="24" name="Rectangle 23">
            <a:extLst>
              <a:ext uri="{FF2B5EF4-FFF2-40B4-BE49-F238E27FC236}">
                <a16:creationId xmlns:a16="http://schemas.microsoft.com/office/drawing/2014/main" id="{D91BB944-C3E5-D5D7-B8F8-A5E9097940A8}"/>
              </a:ext>
            </a:extLst>
          </p:cNvPr>
          <p:cNvSpPr/>
          <p:nvPr/>
        </p:nvSpPr>
        <p:spPr>
          <a:xfrm>
            <a:off x="8917369" y="3090961"/>
            <a:ext cx="437745" cy="330740"/>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4</a:t>
            </a:r>
            <a:endParaRPr lang="he-IL" dirty="0"/>
          </a:p>
        </p:txBody>
      </p:sp>
      <p:sp>
        <p:nvSpPr>
          <p:cNvPr id="25" name="Arrow: Down 24">
            <a:extLst>
              <a:ext uri="{FF2B5EF4-FFF2-40B4-BE49-F238E27FC236}">
                <a16:creationId xmlns:a16="http://schemas.microsoft.com/office/drawing/2014/main" id="{EE211662-F66B-3C32-375F-4AD5B8AF20BE}"/>
              </a:ext>
            </a:extLst>
          </p:cNvPr>
          <p:cNvSpPr/>
          <p:nvPr/>
        </p:nvSpPr>
        <p:spPr>
          <a:xfrm>
            <a:off x="5688567" y="4054924"/>
            <a:ext cx="768485" cy="7295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6" name="Rectangle 25">
            <a:extLst>
              <a:ext uri="{FF2B5EF4-FFF2-40B4-BE49-F238E27FC236}">
                <a16:creationId xmlns:a16="http://schemas.microsoft.com/office/drawing/2014/main" id="{A0E1BAB1-3F37-8FF8-15BF-5EC2BFEF3D2E}"/>
              </a:ext>
            </a:extLst>
          </p:cNvPr>
          <p:cNvSpPr/>
          <p:nvPr/>
        </p:nvSpPr>
        <p:spPr>
          <a:xfrm>
            <a:off x="693412" y="4844407"/>
            <a:ext cx="10758793" cy="1230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342900" indent="-342900">
              <a:buFont typeface="+mj-lt"/>
              <a:buAutoNum type="arabicPeriod"/>
            </a:pPr>
            <a:r>
              <a:rPr lang="en-US" dirty="0"/>
              <a:t>The black straight lines are much more disrupted in the A31.bmp.</a:t>
            </a:r>
          </a:p>
          <a:p>
            <a:pPr marL="342900" indent="-342900">
              <a:buFont typeface="+mj-lt"/>
              <a:buAutoNum type="arabicPeriod"/>
            </a:pPr>
            <a:r>
              <a:rPr lang="en-US" dirty="0"/>
              <a:t>The small white rectangles in the corners – their outline are much more disrupted in the A31.bmp.</a:t>
            </a:r>
          </a:p>
          <a:p>
            <a:pPr marL="342900" indent="-342900">
              <a:buFont typeface="+mj-lt"/>
              <a:buAutoNum type="arabicPeriod"/>
            </a:pPr>
            <a:r>
              <a:rPr lang="en-US" dirty="0"/>
              <a:t>The area from the right hand side of the center is much more disrupted – a lot of added noise in A31.bmp.</a:t>
            </a:r>
          </a:p>
          <a:p>
            <a:pPr marL="342900" indent="-342900">
              <a:buFont typeface="+mj-lt"/>
              <a:buAutoNum type="arabicPeriod"/>
            </a:pPr>
            <a:r>
              <a:rPr lang="en-US" dirty="0"/>
              <a:t>The lines that assemble the black and white circle in the center are much more disrupted in A31.bmp.</a:t>
            </a:r>
          </a:p>
        </p:txBody>
      </p:sp>
      <p:sp>
        <p:nvSpPr>
          <p:cNvPr id="31" name="TextBox 30">
            <a:extLst>
              <a:ext uri="{FF2B5EF4-FFF2-40B4-BE49-F238E27FC236}">
                <a16:creationId xmlns:a16="http://schemas.microsoft.com/office/drawing/2014/main" id="{CDE5DAD7-3ABB-A330-EDCB-110295981F87}"/>
              </a:ext>
            </a:extLst>
          </p:cNvPr>
          <p:cNvSpPr txBox="1"/>
          <p:nvPr/>
        </p:nvSpPr>
        <p:spPr>
          <a:xfrm>
            <a:off x="1300263" y="6135307"/>
            <a:ext cx="9591472" cy="693470"/>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defPPr>
              <a:defRPr lang="he-IL"/>
            </a:defPPr>
            <a:lvl1pPr marL="342900" indent="-342900">
              <a:buFont typeface="+mj-lt"/>
              <a:buAutoNum type="arabicPeriod"/>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b="1" dirty="0">
                <a:solidFill>
                  <a:srgbClr val="FFFF00"/>
                </a:solidFill>
              </a:rPr>
              <a:t>Therefore, our opinion is that the bilinear interpolation is a way more successful method than the nearest neighbor interpolation.</a:t>
            </a:r>
            <a:endParaRPr lang="he-IL" b="1" dirty="0">
              <a:solidFill>
                <a:srgbClr val="FFFF00"/>
              </a:solidFill>
            </a:endParaRPr>
          </a:p>
        </p:txBody>
      </p:sp>
    </p:spTree>
    <p:extLst>
      <p:ext uri="{BB962C8B-B14F-4D97-AF65-F5344CB8AC3E}">
        <p14:creationId xmlns:p14="http://schemas.microsoft.com/office/powerpoint/2010/main" val="274407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721830" y="6492875"/>
            <a:ext cx="470170" cy="365125"/>
          </a:xfrm>
        </p:spPr>
        <p:txBody>
          <a:bodyPr/>
          <a:lstStyle/>
          <a:p>
            <a:fld id="{1E5BF412-EFCF-4C51-A2DF-B419076696E3}" type="slidenum">
              <a:rPr lang="he-IL" sz="1600" smtClean="0"/>
              <a:t>15</a:t>
            </a:fld>
            <a:endParaRPr lang="he-IL" sz="1600" dirty="0"/>
          </a:p>
        </p:txBody>
      </p:sp>
      <p:sp>
        <p:nvSpPr>
          <p:cNvPr id="3" name="TextBox 2">
            <a:extLst>
              <a:ext uri="{FF2B5EF4-FFF2-40B4-BE49-F238E27FC236}">
                <a16:creationId xmlns:a16="http://schemas.microsoft.com/office/drawing/2014/main" id="{0FFBFC39-30C1-DB88-4428-A2A84821D377}"/>
              </a:ext>
            </a:extLst>
          </p:cNvPr>
          <p:cNvSpPr txBox="1"/>
          <p:nvPr/>
        </p:nvSpPr>
        <p:spPr>
          <a:xfrm>
            <a:off x="3641046" y="0"/>
            <a:ext cx="4909907" cy="523220"/>
          </a:xfrm>
          <a:prstGeom prst="rect">
            <a:avLst/>
          </a:prstGeom>
          <a:noFill/>
        </p:spPr>
        <p:txBody>
          <a:bodyPr wrap="square">
            <a:spAutoFit/>
          </a:bodyPr>
          <a:lstStyle/>
          <a:p>
            <a:pPr algn="ctr"/>
            <a:r>
              <a:rPr lang="en-US" sz="2800" b="1" u="sng" dirty="0">
                <a:solidFill>
                  <a:srgbClr val="0070C0"/>
                </a:solidFill>
              </a:rPr>
              <a:t>31.8 – </a:t>
            </a:r>
            <a:r>
              <a:rPr lang="en-US" sz="2800" b="1" u="sng" dirty="0">
                <a:solidFill>
                  <a:srgbClr val="0070C0"/>
                </a:solidFill>
                <a:latin typeface="+mn-lt"/>
              </a:rPr>
              <a:t>What did we learn ?</a:t>
            </a:r>
            <a:endParaRPr lang="en-IL" sz="2800" u="sng" dirty="0">
              <a:solidFill>
                <a:srgbClr val="FF0000"/>
              </a:solidFill>
              <a:latin typeface="Cooper Black" panose="0208090404030B020404" pitchFamily="18" charset="0"/>
            </a:endParaRPr>
          </a:p>
        </p:txBody>
      </p:sp>
      <p:sp>
        <p:nvSpPr>
          <p:cNvPr id="7" name="TextBox 6">
            <a:extLst>
              <a:ext uri="{FF2B5EF4-FFF2-40B4-BE49-F238E27FC236}">
                <a16:creationId xmlns:a16="http://schemas.microsoft.com/office/drawing/2014/main" id="{DDDD3E1B-0B17-F13F-80FB-D17654F40DAE}"/>
              </a:ext>
            </a:extLst>
          </p:cNvPr>
          <p:cNvSpPr txBox="1"/>
          <p:nvPr/>
        </p:nvSpPr>
        <p:spPr>
          <a:xfrm>
            <a:off x="1580788" y="795743"/>
            <a:ext cx="8071104" cy="3785652"/>
          </a:xfrm>
          <a:prstGeom prst="rect">
            <a:avLst/>
          </a:prstGeom>
          <a:noFill/>
        </p:spPr>
        <p:txBody>
          <a:bodyPr wrap="square" rtlCol="1">
            <a:spAutoFit/>
          </a:bodyPr>
          <a:lstStyle/>
          <a:p>
            <a:pPr algn="l" rtl="0"/>
            <a:r>
              <a:rPr lang="en-US" sz="2400" dirty="0"/>
              <a:t>1) To use two algorithms that can create the same result in different ways: Bilinear interpolation and nearest neighbor.</a:t>
            </a:r>
          </a:p>
          <a:p>
            <a:pPr algn="l" rtl="0"/>
            <a:r>
              <a:rPr lang="en-US" sz="2400" dirty="0"/>
              <a:t>2) To acknowledge  what is interpolation and how it use it.</a:t>
            </a:r>
          </a:p>
          <a:p>
            <a:pPr algn="l" rtl="0"/>
            <a:r>
              <a:rPr lang="en-US" sz="2400" dirty="0"/>
              <a:t>3) How to use Nearest Neighbor Interpolation algorithm to rotate the image.</a:t>
            </a:r>
          </a:p>
          <a:p>
            <a:pPr algn="l" rtl="0"/>
            <a:r>
              <a:rPr lang="en-US" sz="2400" dirty="0"/>
              <a:t>4) How to use Bilinear Interpolation algorithm to rotate the image.</a:t>
            </a:r>
          </a:p>
          <a:p>
            <a:pPr algn="l" rtl="0"/>
            <a:r>
              <a:rPr lang="en-US" sz="2400" dirty="0"/>
              <a:t>5) To apply sequence of  operations on an image (move it, scale it, rotate it around the point). </a:t>
            </a:r>
          </a:p>
          <a:p>
            <a:pPr algn="l" rtl="0"/>
            <a:endParaRPr lang="en-US" sz="2400" dirty="0"/>
          </a:p>
        </p:txBody>
      </p:sp>
    </p:spTree>
    <p:extLst>
      <p:ext uri="{BB962C8B-B14F-4D97-AF65-F5344CB8AC3E}">
        <p14:creationId xmlns:p14="http://schemas.microsoft.com/office/powerpoint/2010/main" val="56702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pic>
        <p:nvPicPr>
          <p:cNvPr id="6" name="Picture 5">
            <a:extLst>
              <a:ext uri="{FF2B5EF4-FFF2-40B4-BE49-F238E27FC236}">
                <a16:creationId xmlns:a16="http://schemas.microsoft.com/office/drawing/2014/main" id="{8BF915E5-9FC2-4F73-3D1B-8EC50278ECC8}"/>
              </a:ext>
            </a:extLst>
          </p:cNvPr>
          <p:cNvPicPr>
            <a:picLocks noChangeAspect="1"/>
          </p:cNvPicPr>
          <p:nvPr/>
        </p:nvPicPr>
        <p:blipFill>
          <a:blip r:embed="rId2"/>
          <a:stretch>
            <a:fillRect/>
          </a:stretch>
        </p:blipFill>
        <p:spPr>
          <a:xfrm>
            <a:off x="1348914" y="323849"/>
            <a:ext cx="9494171" cy="6388235"/>
          </a:xfrm>
          <a:prstGeom prst="rect">
            <a:avLst/>
          </a:prstGeom>
        </p:spPr>
      </p:pic>
    </p:spTree>
    <p:extLst>
      <p:ext uri="{BB962C8B-B14F-4D97-AF65-F5344CB8AC3E}">
        <p14:creationId xmlns:p14="http://schemas.microsoft.com/office/powerpoint/2010/main" val="170180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extBox 1">
            <a:extLst>
              <a:ext uri="{FF2B5EF4-FFF2-40B4-BE49-F238E27FC236}">
                <a16:creationId xmlns:a16="http://schemas.microsoft.com/office/drawing/2014/main" id="{603F8030-09AD-04D8-BD09-490E318896A5}"/>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1 </a:t>
            </a:r>
            <a:endParaRPr lang="en-IL" sz="2800" u="sng" dirty="0">
              <a:solidFill>
                <a:srgbClr val="FF0000"/>
              </a:solidFill>
              <a:latin typeface="Cooper Black" panose="0208090404030B020404" pitchFamily="18" charset="0"/>
            </a:endParaRPr>
          </a:p>
        </p:txBody>
      </p:sp>
      <p:sp>
        <p:nvSpPr>
          <p:cNvPr id="3" name="Rectangle 2">
            <a:extLst>
              <a:ext uri="{FF2B5EF4-FFF2-40B4-BE49-F238E27FC236}">
                <a16:creationId xmlns:a16="http://schemas.microsoft.com/office/drawing/2014/main" id="{4DBF6B86-B970-C600-60BF-F92D70E6578A}"/>
              </a:ext>
            </a:extLst>
          </p:cNvPr>
          <p:cNvSpPr/>
          <p:nvPr/>
        </p:nvSpPr>
        <p:spPr>
          <a:xfrm>
            <a:off x="2934509" y="651753"/>
            <a:ext cx="6322979" cy="9338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We are going to use several affine transformations according to the demand of the task – all the transformations (operations) will be modeled using matrix operations :</a:t>
            </a:r>
            <a:endParaRPr lang="he-IL" dirty="0"/>
          </a:p>
        </p:txBody>
      </p:sp>
      <p:cxnSp>
        <p:nvCxnSpPr>
          <p:cNvPr id="6" name="Straight Arrow Connector 5">
            <a:extLst>
              <a:ext uri="{FF2B5EF4-FFF2-40B4-BE49-F238E27FC236}">
                <a16:creationId xmlns:a16="http://schemas.microsoft.com/office/drawing/2014/main" id="{264CAA66-EB2B-4B7C-4626-24A5C0AE094D}"/>
              </a:ext>
            </a:extLst>
          </p:cNvPr>
          <p:cNvCxnSpPr>
            <a:cxnSpLocks/>
          </p:cNvCxnSpPr>
          <p:nvPr/>
        </p:nvCxnSpPr>
        <p:spPr>
          <a:xfrm flipH="1">
            <a:off x="1857983" y="1585608"/>
            <a:ext cx="1076526" cy="1490026"/>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AD36931-4FF9-DFF3-D0E6-BC00E8EC6E2E}"/>
                  </a:ext>
                </a:extLst>
              </p:cNvPr>
              <p:cNvSpPr txBox="1"/>
              <p:nvPr/>
            </p:nvSpPr>
            <p:spPr>
              <a:xfrm>
                <a:off x="0" y="3075634"/>
                <a:ext cx="2957211" cy="226305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t>Scaling in the X Direction:</a:t>
                </a:r>
                <a:br>
                  <a:rPr lang="en-US" b="1" u="sng" dirty="0"/>
                </a:br>
                <a:r>
                  <a:rPr lang="en-US" dirty="0"/>
                  <a:t>Scaling changes the size of the image in one or more directions. For scaling in the X direction by a factor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a14:m>
                <a:r>
                  <a:rPr lang="en-US" dirty="0"/>
                  <a: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he-IL" dirty="0"/>
              </a:p>
            </p:txBody>
          </p:sp>
        </mc:Choice>
        <mc:Fallback xmlns="">
          <p:sp>
            <p:nvSpPr>
              <p:cNvPr id="10" name="TextBox 9">
                <a:extLst>
                  <a:ext uri="{FF2B5EF4-FFF2-40B4-BE49-F238E27FC236}">
                    <a16:creationId xmlns:a16="http://schemas.microsoft.com/office/drawing/2014/main" id="{7AD36931-4FF9-DFF3-D0E6-BC00E8EC6E2E}"/>
                  </a:ext>
                </a:extLst>
              </p:cNvPr>
              <p:cNvSpPr txBox="1">
                <a:spLocks noRot="1" noChangeAspect="1" noMove="1" noResize="1" noEditPoints="1" noAdjustHandles="1" noChangeArrowheads="1" noChangeShapeType="1" noTextEdit="1"/>
              </p:cNvSpPr>
              <p:nvPr/>
            </p:nvSpPr>
            <p:spPr>
              <a:xfrm>
                <a:off x="0" y="3075634"/>
                <a:ext cx="2957211" cy="2263055"/>
              </a:xfrm>
              <a:prstGeom prst="rect">
                <a:avLst/>
              </a:prstGeom>
              <a:blipFill>
                <a:blip r:embed="rId2"/>
                <a:stretch>
                  <a:fillRect/>
                </a:stretch>
              </a:blipFill>
            </p:spPr>
            <p:txBody>
              <a:bodyPr/>
              <a:lstStyle/>
              <a:p>
                <a:r>
                  <a:rPr lang="he-IL">
                    <a:noFill/>
                  </a:rPr>
                  <a:t> </a:t>
                </a:r>
              </a:p>
            </p:txBody>
          </p:sp>
        </mc:Fallback>
      </mc:AlternateContent>
      <p:cxnSp>
        <p:nvCxnSpPr>
          <p:cNvPr id="12" name="Straight Arrow Connector 11">
            <a:extLst>
              <a:ext uri="{FF2B5EF4-FFF2-40B4-BE49-F238E27FC236}">
                <a16:creationId xmlns:a16="http://schemas.microsoft.com/office/drawing/2014/main" id="{378DC3D0-4576-0569-E447-4D79079F1B7F}"/>
              </a:ext>
            </a:extLst>
          </p:cNvPr>
          <p:cNvCxnSpPr>
            <a:cxnSpLocks/>
            <a:endCxn id="15" idx="0"/>
          </p:cNvCxnSpPr>
          <p:nvPr/>
        </p:nvCxnSpPr>
        <p:spPr>
          <a:xfrm flipH="1">
            <a:off x="4522132" y="1580776"/>
            <a:ext cx="375730" cy="1678584"/>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C96B9C-11B8-924F-D625-127125E14237}"/>
                  </a:ext>
                </a:extLst>
              </p:cNvPr>
              <p:cNvSpPr txBox="1"/>
              <p:nvPr/>
            </p:nvSpPr>
            <p:spPr>
              <a:xfrm>
                <a:off x="3043526" y="3259360"/>
                <a:ext cx="2957211" cy="2270045"/>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t>Scaling in the Y Direction:</a:t>
                </a:r>
                <a:br>
                  <a:rPr lang="en-US" b="1" u="sng" dirty="0"/>
                </a:br>
                <a:r>
                  <a:rPr lang="en-US" dirty="0"/>
                  <a:t>same concept as scaling in the X direction . For scaling in the Y direction by a factor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oMath>
                </a14:m>
                <a:r>
                  <a:rPr lang="en-US" dirty="0"/>
                  <a:t>:</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he-IL" dirty="0"/>
              </a:p>
            </p:txBody>
          </p:sp>
        </mc:Choice>
        <mc:Fallback xmlns="">
          <p:sp>
            <p:nvSpPr>
              <p:cNvPr id="15" name="TextBox 14">
                <a:extLst>
                  <a:ext uri="{FF2B5EF4-FFF2-40B4-BE49-F238E27FC236}">
                    <a16:creationId xmlns:a16="http://schemas.microsoft.com/office/drawing/2014/main" id="{0EC96B9C-11B8-924F-D625-127125E14237}"/>
                  </a:ext>
                </a:extLst>
              </p:cNvPr>
              <p:cNvSpPr txBox="1">
                <a:spLocks noRot="1" noChangeAspect="1" noMove="1" noResize="1" noEditPoints="1" noAdjustHandles="1" noChangeArrowheads="1" noChangeShapeType="1" noTextEdit="1"/>
              </p:cNvSpPr>
              <p:nvPr/>
            </p:nvSpPr>
            <p:spPr>
              <a:xfrm>
                <a:off x="3043526" y="3259360"/>
                <a:ext cx="2957211" cy="2270045"/>
              </a:xfrm>
              <a:prstGeom prst="rect">
                <a:avLst/>
              </a:prstGeom>
              <a:blipFill>
                <a:blip r:embed="rId3"/>
                <a:stretch>
                  <a:fillRect/>
                </a:stretch>
              </a:blipFill>
            </p:spPr>
            <p:txBody>
              <a:bodyPr/>
              <a:lstStyle/>
              <a:p>
                <a:r>
                  <a:rPr lang="he-IL">
                    <a:noFill/>
                  </a:rPr>
                  <a:t> </a:t>
                </a:r>
              </a:p>
            </p:txBody>
          </p:sp>
        </mc:Fallback>
      </mc:AlternateContent>
      <p:cxnSp>
        <p:nvCxnSpPr>
          <p:cNvPr id="17" name="Straight Arrow Connector 16">
            <a:extLst>
              <a:ext uri="{FF2B5EF4-FFF2-40B4-BE49-F238E27FC236}">
                <a16:creationId xmlns:a16="http://schemas.microsoft.com/office/drawing/2014/main" id="{B752F25E-1943-494C-9706-F0DEE3ACF904}"/>
              </a:ext>
            </a:extLst>
          </p:cNvPr>
          <p:cNvCxnSpPr>
            <a:cxnSpLocks/>
          </p:cNvCxnSpPr>
          <p:nvPr/>
        </p:nvCxnSpPr>
        <p:spPr>
          <a:xfrm>
            <a:off x="9234788" y="1583192"/>
            <a:ext cx="1099226" cy="1681000"/>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7BD276-7C09-1DBC-C33C-3804DF852101}"/>
                  </a:ext>
                </a:extLst>
              </p:cNvPr>
              <p:cNvSpPr txBox="1"/>
              <p:nvPr/>
            </p:nvSpPr>
            <p:spPr>
              <a:xfrm>
                <a:off x="9257488" y="3281762"/>
                <a:ext cx="2934512" cy="2944973"/>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t>Moving:</a:t>
                </a:r>
                <a:br>
                  <a:rPr lang="en-US" b="1" u="sng" dirty="0"/>
                </a:br>
                <a:r>
                  <a:rPr lang="en-US" dirty="0"/>
                  <a:t>moves every point of an image by a certain offset.</a:t>
                </a:r>
              </a:p>
              <a:p>
                <a:r>
                  <a:rPr lang="en-US" dirty="0"/>
                  <a:t>For a translation by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 </m:t>
                    </m:r>
                  </m:oMath>
                </a14:m>
                <a:r>
                  <a:rPr lang="en-US" dirty="0"/>
                  <a:t>pixels right and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𝑦</m:t>
                        </m:r>
                      </m:sub>
                    </m:sSub>
                  </m:oMath>
                </a14:m>
                <a:r>
                  <a:rPr lang="en-US" dirty="0"/>
                  <a:t> pixels up:</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𝑥</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1</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𝑦</m:t>
                                    </m:r>
                                  </m:sub>
                                </m:sSub>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oMath>
                  </m:oMathPara>
                </a14:m>
                <a:endParaRPr lang="en-US" dirty="0"/>
              </a:p>
              <a:p>
                <a:r>
                  <a:rPr lang="en-US" dirty="0"/>
                  <a:t>Therefore – for moving down or left we use negative sign </a:t>
                </a:r>
                <a:endParaRPr lang="he-IL" dirty="0"/>
              </a:p>
            </p:txBody>
          </p:sp>
        </mc:Choice>
        <mc:Fallback xmlns="">
          <p:sp>
            <p:nvSpPr>
              <p:cNvPr id="20" name="TextBox 19">
                <a:extLst>
                  <a:ext uri="{FF2B5EF4-FFF2-40B4-BE49-F238E27FC236}">
                    <a16:creationId xmlns:a16="http://schemas.microsoft.com/office/drawing/2014/main" id="{B17BD276-7C09-1DBC-C33C-3804DF852101}"/>
                  </a:ext>
                </a:extLst>
              </p:cNvPr>
              <p:cNvSpPr txBox="1">
                <a:spLocks noRot="1" noChangeAspect="1" noMove="1" noResize="1" noEditPoints="1" noAdjustHandles="1" noChangeArrowheads="1" noChangeShapeType="1" noTextEdit="1"/>
              </p:cNvSpPr>
              <p:nvPr/>
            </p:nvSpPr>
            <p:spPr>
              <a:xfrm>
                <a:off x="9257488" y="3281762"/>
                <a:ext cx="2934512" cy="2944973"/>
              </a:xfrm>
              <a:prstGeom prst="rect">
                <a:avLst/>
              </a:prstGeom>
              <a:blipFill>
                <a:blip r:embed="rId4"/>
                <a:stretch>
                  <a:fillRect/>
                </a:stretch>
              </a:blipFill>
            </p:spPr>
            <p:txBody>
              <a:bodyPr/>
              <a:lstStyle/>
              <a:p>
                <a:r>
                  <a:rPr lang="he-IL">
                    <a:noFill/>
                  </a:rPr>
                  <a:t> </a:t>
                </a:r>
              </a:p>
            </p:txBody>
          </p:sp>
        </mc:Fallback>
      </mc:AlternateContent>
      <p:cxnSp>
        <p:nvCxnSpPr>
          <p:cNvPr id="21" name="Straight Arrow Connector 20">
            <a:extLst>
              <a:ext uri="{FF2B5EF4-FFF2-40B4-BE49-F238E27FC236}">
                <a16:creationId xmlns:a16="http://schemas.microsoft.com/office/drawing/2014/main" id="{05965E7C-42E2-AAA0-0E2E-B7089336700E}"/>
              </a:ext>
            </a:extLst>
          </p:cNvPr>
          <p:cNvCxnSpPr>
            <a:cxnSpLocks/>
          </p:cNvCxnSpPr>
          <p:nvPr/>
        </p:nvCxnSpPr>
        <p:spPr>
          <a:xfrm flipH="1">
            <a:off x="7446318" y="1580776"/>
            <a:ext cx="240961" cy="1681000"/>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78D8BDD-67E0-DE03-FBA9-7C2E93C8D93D}"/>
                  </a:ext>
                </a:extLst>
              </p:cNvPr>
              <p:cNvSpPr txBox="1"/>
              <p:nvPr/>
            </p:nvSpPr>
            <p:spPr>
              <a:xfrm>
                <a:off x="6072680" y="3259360"/>
                <a:ext cx="3112864"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t>Rotation Around a Specific Point </a:t>
                </a:r>
                <a14:m>
                  <m:oMath xmlns:m="http://schemas.openxmlformats.org/officeDocument/2006/math">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oMath>
                </a14:m>
                <a:r>
                  <a:rPr lang="en-US" b="1" u="sng" dirty="0"/>
                  <a:t>:</a:t>
                </a:r>
                <a:br>
                  <a:rPr lang="en-US" b="1" u="sng" dirty="0"/>
                </a:br>
                <a:r>
                  <a:rPr lang="en-US" dirty="0"/>
                  <a:t>To rotate around a point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dirty="0" smtClean="0">
                        <a:latin typeface="Cambria Math" panose="02040503050406030204" pitchFamily="18" charset="0"/>
                      </a:rPr>
                      <m:t>) </m:t>
                    </m:r>
                  </m:oMath>
                </a14:m>
                <a:r>
                  <a:rPr lang="en-US" dirty="0"/>
                  <a:t>we must move the image so that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becomes the origin, apply the rotation, and then move back.</a:t>
                </a:r>
                <a:endParaRPr lang="he-IL" dirty="0"/>
              </a:p>
            </p:txBody>
          </p:sp>
        </mc:Choice>
        <mc:Fallback xmlns="">
          <p:sp>
            <p:nvSpPr>
              <p:cNvPr id="26" name="TextBox 25">
                <a:extLst>
                  <a:ext uri="{FF2B5EF4-FFF2-40B4-BE49-F238E27FC236}">
                    <a16:creationId xmlns:a16="http://schemas.microsoft.com/office/drawing/2014/main" id="{D78D8BDD-67E0-DE03-FBA9-7C2E93C8D93D}"/>
                  </a:ext>
                </a:extLst>
              </p:cNvPr>
              <p:cNvSpPr txBox="1">
                <a:spLocks noRot="1" noChangeAspect="1" noMove="1" noResize="1" noEditPoints="1" noAdjustHandles="1" noChangeArrowheads="1" noChangeShapeType="1" noTextEdit="1"/>
              </p:cNvSpPr>
              <p:nvPr/>
            </p:nvSpPr>
            <p:spPr>
              <a:xfrm>
                <a:off x="6072680" y="3259360"/>
                <a:ext cx="3112864" cy="2031325"/>
              </a:xfrm>
              <a:prstGeom prst="rect">
                <a:avLst/>
              </a:prstGeom>
              <a:blipFill>
                <a:blip r:embed="rId5"/>
                <a:stretch>
                  <a:fillRect/>
                </a:stretch>
              </a:blipFill>
            </p:spPr>
            <p:txBody>
              <a:bodyPr/>
              <a:lstStyle/>
              <a:p>
                <a:r>
                  <a:rPr lang="he-IL">
                    <a:noFill/>
                  </a:rPr>
                  <a:t> </a:t>
                </a:r>
              </a:p>
            </p:txBody>
          </p:sp>
        </mc:Fallback>
      </mc:AlternateContent>
      <p:cxnSp>
        <p:nvCxnSpPr>
          <p:cNvPr id="27" name="Straight Arrow Connector 26">
            <a:extLst>
              <a:ext uri="{FF2B5EF4-FFF2-40B4-BE49-F238E27FC236}">
                <a16:creationId xmlns:a16="http://schemas.microsoft.com/office/drawing/2014/main" id="{B58507B0-BD61-3831-726D-784823C8D52E}"/>
              </a:ext>
            </a:extLst>
          </p:cNvPr>
          <p:cNvCxnSpPr>
            <a:cxnSpLocks/>
          </p:cNvCxnSpPr>
          <p:nvPr/>
        </p:nvCxnSpPr>
        <p:spPr>
          <a:xfrm>
            <a:off x="7439018" y="5265305"/>
            <a:ext cx="0" cy="629657"/>
          </a:xfrm>
          <a:prstGeom prst="straightConnector1">
            <a:avLst/>
          </a:prstGeom>
          <a:ln w="571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4F1D065-820F-A24A-E7A8-9C98D0E7206C}"/>
                  </a:ext>
                </a:extLst>
              </p:cNvPr>
              <p:cNvSpPr txBox="1"/>
              <p:nvPr/>
            </p:nvSpPr>
            <p:spPr>
              <a:xfrm>
                <a:off x="3929973" y="5894962"/>
                <a:ext cx="5179781" cy="82490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𝑅𝑂𝑇𝐴𝑇𝐼𝑂𝑁</m:t>
                      </m:r>
                      <m:r>
                        <a:rPr lang="en-US" b="0" i="1" smtClean="0">
                          <a:latin typeface="Cambria Math" panose="02040503050406030204" pitchFamily="18" charset="0"/>
                        </a:rPr>
                        <m:t> </m:t>
                      </m:r>
                      <m:r>
                        <a:rPr lang="en-US" b="0" i="1" smtClean="0">
                          <a:latin typeface="Cambria Math" panose="02040503050406030204" pitchFamily="18" charset="0"/>
                        </a:rPr>
                        <m:t>𝑀𝐴𝑇𝑅𝐼𝑋</m:t>
                      </m:r>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d>
                        <m:dPr>
                          <m:ctrlPr>
                            <a:rPr lang="he-IL" i="1" smtClean="0">
                              <a:latin typeface="Cambria Math" panose="02040503050406030204" pitchFamily="18" charset="0"/>
                            </a:rPr>
                          </m:ctrlPr>
                        </m:dPr>
                        <m:e>
                          <m:m>
                            <m:mPr>
                              <m:mcs>
                                <m:mc>
                                  <m:mcPr>
                                    <m:count m:val="3"/>
                                    <m:mcJc m:val="center"/>
                                  </m:mcPr>
                                </m:mc>
                              </m:mcs>
                              <m:ctrlPr>
                                <a:rPr lang="he-IL" i="1" smtClean="0">
                                  <a:latin typeface="Cambria Math" panose="02040503050406030204" pitchFamily="18" charset="0"/>
                                </a:rPr>
                              </m:ctrlPr>
                            </m:mPr>
                            <m:mr>
                              <m:e>
                                <m:r>
                                  <m:rPr>
                                    <m:nor/>
                                  </m:rPr>
                                  <a:rPr lang="en-US" smtClean="0"/>
                                  <m:t>cos</m:t>
                                </m:r>
                                <m:r>
                                  <m:rPr>
                                    <m:nor/>
                                  </m:rPr>
                                  <a:rPr lang="en-US" smtClean="0"/>
                                  <m:t>(</m:t>
                                </m:r>
                                <m:r>
                                  <m:rPr>
                                    <m:nor/>
                                  </m:rPr>
                                  <a:rPr lang="el-GR" smtClean="0"/>
                                  <m:t>θ</m:t>
                                </m:r>
                                <m:r>
                                  <m:rPr>
                                    <m:nor/>
                                  </m:rPr>
                                  <a:rPr lang="el-GR" smtClean="0"/>
                                  <m:t>)</m:t>
                                </m:r>
                              </m:e>
                              <m:e>
                                <m:r>
                                  <m:rPr>
                                    <m:nor/>
                                  </m:rPr>
                                  <a:rPr lang="en-US" smtClean="0"/>
                                  <m:t>−</m:t>
                                </m:r>
                                <m:r>
                                  <m:rPr>
                                    <m:nor/>
                                  </m:rPr>
                                  <a:rPr lang="en-US" smtClean="0"/>
                                  <m:t>sin</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m:rPr>
                                    <m:nor/>
                                  </m:rPr>
                                  <a:rPr lang="en-US" smtClean="0"/>
                                  <m:t>sin</m:t>
                                </m:r>
                                <m:r>
                                  <m:rPr>
                                    <m:nor/>
                                  </m:rPr>
                                  <a:rPr lang="en-US" smtClean="0"/>
                                  <m:t>(</m:t>
                                </m:r>
                                <m:r>
                                  <m:rPr>
                                    <m:nor/>
                                  </m:rPr>
                                  <a:rPr lang="el-GR" smtClean="0"/>
                                  <m:t>θ</m:t>
                                </m:r>
                                <m:r>
                                  <m:rPr>
                                    <m:nor/>
                                  </m:rPr>
                                  <a:rPr lang="el-GR" smtClean="0"/>
                                  <m:t>)</m:t>
                                </m:r>
                              </m:e>
                              <m:e>
                                <m:r>
                                  <m:rPr>
                                    <m:nor/>
                                  </m:rPr>
                                  <a:rPr lang="en-US" smtClean="0"/>
                                  <m:t>cos</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a:rPr lang="he-IL" b="0" i="1" smtClean="0">
                                    <a:latin typeface="Cambria Math" panose="02040503050406030204" pitchFamily="18" charset="0"/>
                                  </a:rPr>
                                  <m:t>0</m:t>
                                </m:r>
                              </m:e>
                              <m:e>
                                <m:r>
                                  <a:rPr lang="he-IL" b="0" i="1" smtClean="0">
                                    <a:latin typeface="Cambria Math" panose="02040503050406030204" pitchFamily="18" charset="0"/>
                                  </a:rPr>
                                  <m:t>0</m:t>
                                </m:r>
                              </m:e>
                              <m:e>
                                <m:r>
                                  <a:rPr lang="he-IL" b="0" i="1" smtClean="0">
                                    <a:latin typeface="Cambria Math" panose="02040503050406030204" pitchFamily="18" charset="0"/>
                                  </a:rPr>
                                  <m:t>1</m:t>
                                </m:r>
                              </m:e>
                            </m:mr>
                          </m:m>
                        </m:e>
                      </m:d>
                    </m:oMath>
                  </m:oMathPara>
                </a14:m>
                <a:endParaRPr lang="he-IL" dirty="0"/>
              </a:p>
            </p:txBody>
          </p:sp>
        </mc:Choice>
        <mc:Fallback xmlns="">
          <p:sp>
            <p:nvSpPr>
              <p:cNvPr id="29" name="TextBox 28">
                <a:extLst>
                  <a:ext uri="{FF2B5EF4-FFF2-40B4-BE49-F238E27FC236}">
                    <a16:creationId xmlns:a16="http://schemas.microsoft.com/office/drawing/2014/main" id="{E4F1D065-820F-A24A-E7A8-9C98D0E7206C}"/>
                  </a:ext>
                </a:extLst>
              </p:cNvPr>
              <p:cNvSpPr txBox="1">
                <a:spLocks noRot="1" noChangeAspect="1" noMove="1" noResize="1" noEditPoints="1" noAdjustHandles="1" noChangeArrowheads="1" noChangeShapeType="1" noTextEdit="1"/>
              </p:cNvSpPr>
              <p:nvPr/>
            </p:nvSpPr>
            <p:spPr>
              <a:xfrm>
                <a:off x="3929973" y="5894962"/>
                <a:ext cx="5179781" cy="824906"/>
              </a:xfrm>
              <a:prstGeom prst="rect">
                <a:avLst/>
              </a:prstGeom>
              <a:blipFill>
                <a:blip r:embed="rId6"/>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30862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DDBA3F-85DD-8C73-8FDC-A860B3ADDB50}"/>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2 </a:t>
            </a:r>
            <a:endParaRPr lang="en-IL" sz="2800" u="sng" dirty="0">
              <a:solidFill>
                <a:srgbClr val="FF0000"/>
              </a:solidFill>
              <a:latin typeface="Cooper Black" panose="0208090404030B020404" pitchFamily="18" charset="0"/>
            </a:endParaRPr>
          </a:p>
        </p:txBody>
      </p:sp>
      <p:sp>
        <p:nvSpPr>
          <p:cNvPr id="5" name="TextBox 4">
            <a:extLst>
              <a:ext uri="{FF2B5EF4-FFF2-40B4-BE49-F238E27FC236}">
                <a16:creationId xmlns:a16="http://schemas.microsoft.com/office/drawing/2014/main" id="{6515AEC7-7D90-BBAD-731B-B8D2E46AE9D8}"/>
              </a:ext>
            </a:extLst>
          </p:cNvPr>
          <p:cNvSpPr txBox="1"/>
          <p:nvPr/>
        </p:nvSpPr>
        <p:spPr>
          <a:xfrm>
            <a:off x="2364348" y="650716"/>
            <a:ext cx="8134511"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total matrix for the operation of “Rotate it clockwise to 17 degrees</a:t>
            </a:r>
          </a:p>
          <a:p>
            <a:r>
              <a:rPr lang="en-US" dirty="0"/>
              <a:t>around the point {x = 20, y = 10 } ” will be comprised of the 3 matrix (=3 steps)</a:t>
            </a:r>
            <a:endParaRPr lang="he-IL" dirty="0"/>
          </a:p>
        </p:txBody>
      </p:sp>
      <p:sp>
        <p:nvSpPr>
          <p:cNvPr id="6" name="Arrow: Right 5">
            <a:extLst>
              <a:ext uri="{FF2B5EF4-FFF2-40B4-BE49-F238E27FC236}">
                <a16:creationId xmlns:a16="http://schemas.microsoft.com/office/drawing/2014/main" id="{748399A3-E9AE-FCFA-6019-1AB485C0E562}"/>
              </a:ext>
            </a:extLst>
          </p:cNvPr>
          <p:cNvSpPr/>
          <p:nvPr/>
        </p:nvSpPr>
        <p:spPr>
          <a:xfrm>
            <a:off x="609619" y="671802"/>
            <a:ext cx="1670423" cy="559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D83E840-9264-F290-26D7-0A94C39EA64B}"/>
                  </a:ext>
                </a:extLst>
              </p:cNvPr>
              <p:cNvSpPr/>
              <p:nvPr/>
            </p:nvSpPr>
            <p:spPr>
              <a:xfrm>
                <a:off x="2089317" y="2023313"/>
                <a:ext cx="7181200"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m:t>
                              </m:r>
                              <m:r>
                                <a:rPr lang="en-US" b="0" i="1" smtClean="0">
                                  <a:latin typeface="Cambria Math" panose="02040503050406030204" pitchFamily="18" charset="0"/>
                                </a:rPr>
                                <m:t>𝑥</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m:t>
                              </m:r>
                              <m:r>
                                <a:rPr lang="en-US" b="0" i="1" smtClean="0">
                                  <a:latin typeface="Cambria Math" panose="02040503050406030204" pitchFamily="18" charset="0"/>
                                </a:rPr>
                                <m:t>𝑦</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  </m:t>
                    </m:r>
                  </m:oMath>
                </a14:m>
                <a:r>
                  <a:rPr lang="en-US" dirty="0"/>
                  <a:t>for moving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to the origin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endParaRPr lang="he-IL" dirty="0"/>
              </a:p>
            </p:txBody>
          </p:sp>
        </mc:Choice>
        <mc:Fallback xmlns="">
          <p:sp>
            <p:nvSpPr>
              <p:cNvPr id="7" name="Rectangle 6">
                <a:extLst>
                  <a:ext uri="{FF2B5EF4-FFF2-40B4-BE49-F238E27FC236}">
                    <a16:creationId xmlns:a16="http://schemas.microsoft.com/office/drawing/2014/main" id="{0D83E840-9264-F290-26D7-0A94C39EA64B}"/>
                  </a:ext>
                </a:extLst>
              </p:cNvPr>
              <p:cNvSpPr>
                <a:spLocks noRot="1" noChangeAspect="1" noMove="1" noResize="1" noEditPoints="1" noAdjustHandles="1" noChangeArrowheads="1" noChangeShapeType="1" noTextEdit="1"/>
              </p:cNvSpPr>
              <p:nvPr/>
            </p:nvSpPr>
            <p:spPr>
              <a:xfrm>
                <a:off x="2089317" y="2023313"/>
                <a:ext cx="7181200" cy="963039"/>
              </a:xfrm>
              <a:prstGeom prst="rect">
                <a:avLst/>
              </a:prstGeom>
              <a:blipFill>
                <a:blip r:embed="rId2"/>
                <a:stretch>
                  <a:fillRect/>
                </a:stretch>
              </a:blipFill>
            </p:spPr>
            <p:txBody>
              <a:bodyPr/>
              <a:lstStyle/>
              <a:p>
                <a:r>
                  <a:rPr lang="he-IL">
                    <a:noFill/>
                  </a:rPr>
                  <a:t> </a:t>
                </a:r>
              </a:p>
            </p:txBody>
          </p:sp>
        </mc:Fallback>
      </mc:AlternateContent>
      <p:sp>
        <p:nvSpPr>
          <p:cNvPr id="8" name="Arrow: Down 7">
            <a:extLst>
              <a:ext uri="{FF2B5EF4-FFF2-40B4-BE49-F238E27FC236}">
                <a16:creationId xmlns:a16="http://schemas.microsoft.com/office/drawing/2014/main" id="{A22FA5C9-DFA2-4BC3-2C20-4979BB048C8E}"/>
              </a:ext>
            </a:extLst>
          </p:cNvPr>
          <p:cNvSpPr/>
          <p:nvPr/>
        </p:nvSpPr>
        <p:spPr>
          <a:xfrm>
            <a:off x="5766880" y="1360795"/>
            <a:ext cx="671208"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93772E9-CB9E-91EB-6002-BFC81EDCEAB9}"/>
                  </a:ext>
                </a:extLst>
              </p:cNvPr>
              <p:cNvSpPr/>
              <p:nvPr/>
            </p:nvSpPr>
            <p:spPr>
              <a:xfrm>
                <a:off x="2089317" y="3115968"/>
                <a:ext cx="9758972"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d>
                      <m:dPr>
                        <m:ctrlPr>
                          <a:rPr lang="he-IL" i="1" smtClean="0">
                            <a:latin typeface="Cambria Math" panose="02040503050406030204" pitchFamily="18" charset="0"/>
                          </a:rPr>
                        </m:ctrlPr>
                      </m:dPr>
                      <m:e>
                        <m:m>
                          <m:mPr>
                            <m:mcs>
                              <m:mc>
                                <m:mcPr>
                                  <m:count m:val="3"/>
                                  <m:mcJc m:val="center"/>
                                </m:mcPr>
                              </m:mc>
                            </m:mcs>
                            <m:ctrlPr>
                              <a:rPr lang="he-IL" i="1" smtClean="0">
                                <a:latin typeface="Cambria Math" panose="02040503050406030204" pitchFamily="18" charset="0"/>
                              </a:rPr>
                            </m:ctrlPr>
                          </m:mPr>
                          <m:mr>
                            <m:e>
                              <m:r>
                                <m:rPr>
                                  <m:nor/>
                                </m:rPr>
                                <a:rPr lang="en-US" smtClean="0"/>
                                <m:t>cos</m:t>
                              </m:r>
                              <m:r>
                                <m:rPr>
                                  <m:nor/>
                                </m:rPr>
                                <a:rPr lang="en-US" smtClean="0"/>
                                <m:t>(</m:t>
                              </m:r>
                              <m:r>
                                <m:rPr>
                                  <m:nor/>
                                </m:rPr>
                                <a:rPr lang="el-GR" smtClean="0"/>
                                <m:t>θ</m:t>
                              </m:r>
                              <m:r>
                                <m:rPr>
                                  <m:nor/>
                                </m:rPr>
                                <a:rPr lang="el-GR" smtClean="0"/>
                                <m:t>)</m:t>
                              </m:r>
                            </m:e>
                            <m:e>
                              <m:r>
                                <m:rPr>
                                  <m:nor/>
                                </m:rPr>
                                <a:rPr lang="en-US" smtClean="0"/>
                                <m:t>−</m:t>
                              </m:r>
                              <m:r>
                                <m:rPr>
                                  <m:nor/>
                                </m:rPr>
                                <a:rPr lang="en-US" smtClean="0"/>
                                <m:t>sin</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m:rPr>
                                  <m:nor/>
                                </m:rPr>
                                <a:rPr lang="en-US" smtClean="0"/>
                                <m:t>sin</m:t>
                              </m:r>
                              <m:r>
                                <m:rPr>
                                  <m:nor/>
                                </m:rPr>
                                <a:rPr lang="en-US" smtClean="0"/>
                                <m:t>(</m:t>
                              </m:r>
                              <m:r>
                                <m:rPr>
                                  <m:nor/>
                                </m:rPr>
                                <a:rPr lang="el-GR" smtClean="0"/>
                                <m:t>θ</m:t>
                              </m:r>
                              <m:r>
                                <m:rPr>
                                  <m:nor/>
                                </m:rPr>
                                <a:rPr lang="el-GR" smtClean="0"/>
                                <m:t>)</m:t>
                              </m:r>
                            </m:e>
                            <m:e>
                              <m:r>
                                <m:rPr>
                                  <m:nor/>
                                </m:rPr>
                                <a:rPr lang="en-US" smtClean="0"/>
                                <m:t>cos</m:t>
                              </m:r>
                              <m:r>
                                <m:rPr>
                                  <m:nor/>
                                </m:rPr>
                                <a:rPr lang="en-US" smtClean="0"/>
                                <m:t>(</m:t>
                              </m:r>
                              <m:r>
                                <m:rPr>
                                  <m:nor/>
                                </m:rPr>
                                <a:rPr lang="el-GR" smtClean="0"/>
                                <m:t>θ</m:t>
                              </m:r>
                              <m:r>
                                <m:rPr>
                                  <m:nor/>
                                </m:rPr>
                                <a:rPr lang="el-GR" smtClean="0"/>
                                <m:t>)</m:t>
                              </m:r>
                            </m:e>
                            <m:e>
                              <m:r>
                                <a:rPr lang="he-IL" b="0" i="1" smtClean="0">
                                  <a:latin typeface="Cambria Math" panose="02040503050406030204" pitchFamily="18" charset="0"/>
                                </a:rPr>
                                <m:t>0</m:t>
                              </m:r>
                            </m:e>
                          </m:mr>
                          <m:mr>
                            <m:e>
                              <m:r>
                                <a:rPr lang="he-IL" b="0" i="1" smtClean="0">
                                  <a:latin typeface="Cambria Math" panose="02040503050406030204" pitchFamily="18" charset="0"/>
                                </a:rPr>
                                <m:t>0</m:t>
                              </m:r>
                            </m:e>
                            <m:e>
                              <m:r>
                                <a:rPr lang="he-IL" b="0" i="1" smtClean="0">
                                  <a:latin typeface="Cambria Math" panose="02040503050406030204" pitchFamily="18" charset="0"/>
                                </a:rPr>
                                <m:t>0</m:t>
                              </m:r>
                            </m:e>
                            <m:e>
                              <m:r>
                                <a:rPr lang="he-IL" b="0" i="1" smtClean="0">
                                  <a:latin typeface="Cambria Math" panose="02040503050406030204" pitchFamily="18" charset="0"/>
                                </a:rPr>
                                <m:t>1</m:t>
                              </m:r>
                            </m:e>
                          </m:mr>
                        </m:m>
                      </m:e>
                    </m:d>
                  </m:oMath>
                </a14:m>
                <a:r>
                  <a:rPr lang="en-US" dirty="0"/>
                  <a:t> for applying the rotation (angle in minus because we rotate clockwise)</a:t>
                </a:r>
                <a:endParaRPr lang="he-IL" dirty="0"/>
              </a:p>
            </p:txBody>
          </p:sp>
        </mc:Choice>
        <mc:Fallback xmlns="">
          <p:sp>
            <p:nvSpPr>
              <p:cNvPr id="9" name="Rectangle 8">
                <a:extLst>
                  <a:ext uri="{FF2B5EF4-FFF2-40B4-BE49-F238E27FC236}">
                    <a16:creationId xmlns:a16="http://schemas.microsoft.com/office/drawing/2014/main" id="{293772E9-CB9E-91EB-6002-BFC81EDCEAB9}"/>
                  </a:ext>
                </a:extLst>
              </p:cNvPr>
              <p:cNvSpPr>
                <a:spLocks noRot="1" noChangeAspect="1" noMove="1" noResize="1" noEditPoints="1" noAdjustHandles="1" noChangeArrowheads="1" noChangeShapeType="1" noTextEdit="1"/>
              </p:cNvSpPr>
              <p:nvPr/>
            </p:nvSpPr>
            <p:spPr>
              <a:xfrm>
                <a:off x="2089317" y="3115968"/>
                <a:ext cx="9758972" cy="963039"/>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C01D33-910C-2EEE-6868-6E0101885720}"/>
                  </a:ext>
                </a:extLst>
              </p:cNvPr>
              <p:cNvSpPr/>
              <p:nvPr/>
            </p:nvSpPr>
            <p:spPr>
              <a:xfrm>
                <a:off x="2089317" y="4208623"/>
                <a:ext cx="8922394" cy="963039"/>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0</m:t>
                              </m:r>
                            </m:e>
                            <m:e>
                              <m:r>
                                <a:rPr lang="en-US" b="0" i="1" smtClean="0">
                                  <a:latin typeface="Cambria Math" panose="02040503050406030204" pitchFamily="18" charset="0"/>
                                </a:rPr>
                                <m:t>𝑥</m:t>
                              </m:r>
                            </m:e>
                          </m:mr>
                          <m:mr>
                            <m:e>
                              <m:r>
                                <a:rPr lang="en-US" b="0" i="1" smtClean="0">
                                  <a:latin typeface="Cambria Math" panose="02040503050406030204" pitchFamily="18" charset="0"/>
                                </a:rPr>
                                <m:t>0</m:t>
                              </m:r>
                            </m:e>
                            <m:e>
                              <m:r>
                                <a:rPr lang="en-US" b="0" i="1" smtClean="0">
                                  <a:latin typeface="Cambria Math" panose="02040503050406030204" pitchFamily="18" charset="0"/>
                                </a:rPr>
                                <m:t>1</m:t>
                              </m:r>
                            </m:e>
                            <m:e>
                              <m:r>
                                <a:rPr lang="en-US" b="0" i="1" smtClean="0">
                                  <a:latin typeface="Cambria Math" panose="02040503050406030204" pitchFamily="18" charset="0"/>
                                </a:rPr>
                                <m:t>𝑦</m:t>
                              </m:r>
                            </m:e>
                          </m:mr>
                          <m:mr>
                            <m:e>
                              <m:r>
                                <a:rPr lang="en-US" b="0" i="1" smtClean="0">
                                  <a:latin typeface="Cambria Math" panose="02040503050406030204" pitchFamily="18" charset="0"/>
                                </a:rPr>
                                <m:t>0</m:t>
                              </m:r>
                            </m:e>
                            <m:e>
                              <m:r>
                                <a:rPr lang="en-US" b="0" i="1" smtClean="0">
                                  <a:latin typeface="Cambria Math" panose="02040503050406030204" pitchFamily="18" charset="0"/>
                                </a:rPr>
                                <m:t>0</m:t>
                              </m:r>
                            </m:e>
                            <m:e>
                              <m:r>
                                <a:rPr lang="en-US" b="0" i="1" smtClean="0">
                                  <a:latin typeface="Cambria Math" panose="02040503050406030204" pitchFamily="18" charset="0"/>
                                </a:rPr>
                                <m:t>1</m:t>
                              </m:r>
                            </m:e>
                          </m:mr>
                        </m:m>
                      </m:e>
                    </m:d>
                    <m:r>
                      <a:rPr lang="en-US" b="0" i="1" smtClean="0">
                        <a:latin typeface="Cambria Math" panose="02040503050406030204" pitchFamily="18" charset="0"/>
                      </a:rPr>
                      <m:t>  </m:t>
                    </m:r>
                  </m:oMath>
                </a14:m>
                <a:r>
                  <a:rPr lang="en-US" dirty="0"/>
                  <a:t>for moving point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from the origin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a14:m>
                <a:r>
                  <a:rPr lang="en-US" dirty="0"/>
                  <a:t> back to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t>
                </a:r>
                <a:endParaRPr lang="he-IL" dirty="0"/>
              </a:p>
            </p:txBody>
          </p:sp>
        </mc:Choice>
        <mc:Fallback xmlns="">
          <p:sp>
            <p:nvSpPr>
              <p:cNvPr id="10" name="Rectangle 9">
                <a:extLst>
                  <a:ext uri="{FF2B5EF4-FFF2-40B4-BE49-F238E27FC236}">
                    <a16:creationId xmlns:a16="http://schemas.microsoft.com/office/drawing/2014/main" id="{4CC01D33-910C-2EEE-6868-6E0101885720}"/>
                  </a:ext>
                </a:extLst>
              </p:cNvPr>
              <p:cNvSpPr>
                <a:spLocks noRot="1" noChangeAspect="1" noMove="1" noResize="1" noEditPoints="1" noAdjustHandles="1" noChangeArrowheads="1" noChangeShapeType="1" noTextEdit="1"/>
              </p:cNvSpPr>
              <p:nvPr/>
            </p:nvSpPr>
            <p:spPr>
              <a:xfrm>
                <a:off x="2089317" y="4208623"/>
                <a:ext cx="8922394" cy="963039"/>
              </a:xfrm>
              <a:prstGeom prst="rect">
                <a:avLst/>
              </a:prstGeom>
              <a:blipFill>
                <a:blip r:embed="rId4"/>
                <a:stretch>
                  <a:fillRect/>
                </a:stretch>
              </a:blipFill>
            </p:spPr>
            <p:txBody>
              <a:bodyPr/>
              <a:lstStyle/>
              <a:p>
                <a:r>
                  <a:rPr lang="he-IL">
                    <a:noFill/>
                  </a:rPr>
                  <a:t> </a:t>
                </a:r>
              </a:p>
            </p:txBody>
          </p:sp>
        </mc:Fallback>
      </mc:AlternateContent>
      <p:sp>
        <p:nvSpPr>
          <p:cNvPr id="11" name="Arrow: Down 10">
            <a:extLst>
              <a:ext uri="{FF2B5EF4-FFF2-40B4-BE49-F238E27FC236}">
                <a16:creationId xmlns:a16="http://schemas.microsoft.com/office/drawing/2014/main" id="{454E4959-C6B1-8EAC-493D-1657952D125C}"/>
              </a:ext>
            </a:extLst>
          </p:cNvPr>
          <p:cNvSpPr/>
          <p:nvPr/>
        </p:nvSpPr>
        <p:spPr>
          <a:xfrm>
            <a:off x="5872820" y="5180815"/>
            <a:ext cx="671208" cy="64633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D3E6E08-D9AE-572E-FDB9-34DCD0868360}"/>
                  </a:ext>
                </a:extLst>
              </p:cNvPr>
              <p:cNvSpPr/>
              <p:nvPr/>
            </p:nvSpPr>
            <p:spPr>
              <a:xfrm>
                <a:off x="2089317" y="5863032"/>
                <a:ext cx="8336605" cy="64633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b="1" dirty="0"/>
                  <a:t>The total matrix operation for the rotation is :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𝒂𝒓𝒐𝒖𝒏𝒅</m:t>
                        </m:r>
                        <m:r>
                          <a:rPr lang="en-US" b="1" i="1" smtClean="0">
                            <a:latin typeface="Cambria Math" panose="02040503050406030204" pitchFamily="18" charset="0"/>
                          </a:rPr>
                          <m:t> (</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𝑹</m:t>
                    </m:r>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𝑻</m:t>
                        </m:r>
                      </m:e>
                      <m:sub>
                        <m:r>
                          <a:rPr lang="en-US" b="1" i="1" smtClean="0">
                            <a:latin typeface="Cambria Math" panose="02040503050406030204" pitchFamily="18" charset="0"/>
                          </a:rPr>
                          <m:t>(−</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𝒚</m:t>
                        </m:r>
                        <m:r>
                          <a:rPr lang="en-US" b="1" i="1" smtClean="0">
                            <a:latin typeface="Cambria Math" panose="02040503050406030204" pitchFamily="18" charset="0"/>
                          </a:rPr>
                          <m:t>)</m:t>
                        </m:r>
                      </m:sub>
                    </m:sSub>
                  </m:oMath>
                </a14:m>
                <a:endParaRPr lang="he-IL" b="1" dirty="0"/>
              </a:p>
            </p:txBody>
          </p:sp>
        </mc:Choice>
        <mc:Fallback xmlns="">
          <p:sp>
            <p:nvSpPr>
              <p:cNvPr id="12" name="Rectangle 11">
                <a:extLst>
                  <a:ext uri="{FF2B5EF4-FFF2-40B4-BE49-F238E27FC236}">
                    <a16:creationId xmlns:a16="http://schemas.microsoft.com/office/drawing/2014/main" id="{FD3E6E08-D9AE-572E-FDB9-34DCD0868360}"/>
                  </a:ext>
                </a:extLst>
              </p:cNvPr>
              <p:cNvSpPr>
                <a:spLocks noRot="1" noChangeAspect="1" noMove="1" noResize="1" noEditPoints="1" noAdjustHandles="1" noChangeArrowheads="1" noChangeShapeType="1" noTextEdit="1"/>
              </p:cNvSpPr>
              <p:nvPr/>
            </p:nvSpPr>
            <p:spPr>
              <a:xfrm>
                <a:off x="2089317" y="5863032"/>
                <a:ext cx="8336605" cy="646331"/>
              </a:xfrm>
              <a:prstGeom prst="rect">
                <a:avLst/>
              </a:prstGeom>
              <a:blipFill>
                <a:blip r:embed="rId5"/>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458097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2" name="TextBox 1">
            <a:extLst>
              <a:ext uri="{FF2B5EF4-FFF2-40B4-BE49-F238E27FC236}">
                <a16:creationId xmlns:a16="http://schemas.microsoft.com/office/drawing/2014/main" id="{5293F3E6-F5D3-E59F-AA26-68A165E52837}"/>
              </a:ext>
            </a:extLst>
          </p:cNvPr>
          <p:cNvSpPr txBox="1"/>
          <p:nvPr/>
        </p:nvSpPr>
        <p:spPr>
          <a:xfrm>
            <a:off x="461932" y="0"/>
            <a:ext cx="11221495" cy="523220"/>
          </a:xfrm>
          <a:prstGeom prst="rect">
            <a:avLst/>
          </a:prstGeom>
          <a:noFill/>
        </p:spPr>
        <p:txBody>
          <a:bodyPr wrap="square">
            <a:spAutoFit/>
          </a:bodyPr>
          <a:lstStyle/>
          <a:p>
            <a:pPr algn="ctr"/>
            <a:r>
              <a:rPr lang="en-US" sz="2800" b="1" u="sng" dirty="0">
                <a:solidFill>
                  <a:srgbClr val="0070C0"/>
                </a:solidFill>
              </a:rPr>
              <a:t>31.1 – mathematical background about affine transformations-</a:t>
            </a:r>
            <a:r>
              <a:rPr lang="en-US" sz="2800" b="1" u="sng" dirty="0">
                <a:solidFill>
                  <a:srgbClr val="FF0000"/>
                </a:solidFill>
              </a:rPr>
              <a:t>part 3 </a:t>
            </a:r>
            <a:endParaRPr lang="en-IL" sz="2800" u="sng" dirty="0">
              <a:solidFill>
                <a:srgbClr val="FF0000"/>
              </a:solidFill>
              <a:latin typeface="Cooper Black" panose="0208090404030B020404" pitchFamily="18" charset="0"/>
            </a:endParaRPr>
          </a:p>
        </p:txBody>
      </p:sp>
      <p:sp>
        <p:nvSpPr>
          <p:cNvPr id="3" name="Arrow: Right 2">
            <a:extLst>
              <a:ext uri="{FF2B5EF4-FFF2-40B4-BE49-F238E27FC236}">
                <a16:creationId xmlns:a16="http://schemas.microsoft.com/office/drawing/2014/main" id="{45975AFD-D74D-4FFD-8D64-98E0EEACDCDA}"/>
              </a:ext>
            </a:extLst>
          </p:cNvPr>
          <p:cNvSpPr/>
          <p:nvPr/>
        </p:nvSpPr>
        <p:spPr>
          <a:xfrm>
            <a:off x="609619" y="671802"/>
            <a:ext cx="1670423" cy="55937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C0AA460-A336-EE51-B2BF-F961422A366D}"/>
                  </a:ext>
                </a:extLst>
              </p:cNvPr>
              <p:cNvSpPr txBox="1"/>
              <p:nvPr/>
            </p:nvSpPr>
            <p:spPr>
              <a:xfrm>
                <a:off x="2455140" y="766824"/>
                <a:ext cx="8134511" cy="66826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total matrix for the operation of will be comprised of the 6 matrix (=6 steps):</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sub>
                      </m:sSub>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m:t>
                          </m:r>
                        </m:sub>
                      </m:sSub>
                    </m:oMath>
                  </m:oMathPara>
                </a14:m>
                <a:endParaRPr lang="he-IL" dirty="0"/>
              </a:p>
            </p:txBody>
          </p:sp>
        </mc:Choice>
        <mc:Fallback xmlns="">
          <p:sp>
            <p:nvSpPr>
              <p:cNvPr id="5" name="TextBox 4">
                <a:extLst>
                  <a:ext uri="{FF2B5EF4-FFF2-40B4-BE49-F238E27FC236}">
                    <a16:creationId xmlns:a16="http://schemas.microsoft.com/office/drawing/2014/main" id="{9C0AA460-A336-EE51-B2BF-F961422A366D}"/>
                  </a:ext>
                </a:extLst>
              </p:cNvPr>
              <p:cNvSpPr txBox="1">
                <a:spLocks noRot="1" noChangeAspect="1" noMove="1" noResize="1" noEditPoints="1" noAdjustHandles="1" noChangeArrowheads="1" noChangeShapeType="1" noTextEdit="1"/>
              </p:cNvSpPr>
              <p:nvPr/>
            </p:nvSpPr>
            <p:spPr>
              <a:xfrm>
                <a:off x="2455140" y="766824"/>
                <a:ext cx="8134511" cy="668260"/>
              </a:xfrm>
              <a:prstGeom prst="rect">
                <a:avLst/>
              </a:prstGeom>
              <a:blipFill>
                <a:blip r:embed="rId2"/>
                <a:stretch>
                  <a:fillRect/>
                </a:stretch>
              </a:blipFill>
            </p:spPr>
            <p:txBody>
              <a:bodyPr/>
              <a:lstStyle/>
              <a:p>
                <a:r>
                  <a:rPr lang="he-IL">
                    <a:noFill/>
                  </a:rPr>
                  <a:t> </a:t>
                </a:r>
              </a:p>
            </p:txBody>
          </p:sp>
        </mc:Fallback>
      </mc:AlternateContent>
      <p:sp>
        <p:nvSpPr>
          <p:cNvPr id="6" name="Arrow: Down 5">
            <a:extLst>
              <a:ext uri="{FF2B5EF4-FFF2-40B4-BE49-F238E27FC236}">
                <a16:creationId xmlns:a16="http://schemas.microsoft.com/office/drawing/2014/main" id="{B63E58C9-0869-D6B9-2980-901F50ED867D}"/>
              </a:ext>
            </a:extLst>
          </p:cNvPr>
          <p:cNvSpPr/>
          <p:nvPr/>
        </p:nvSpPr>
        <p:spPr>
          <a:xfrm>
            <a:off x="5924145" y="1614791"/>
            <a:ext cx="642025" cy="1167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TextBox 6">
            <a:extLst>
              <a:ext uri="{FF2B5EF4-FFF2-40B4-BE49-F238E27FC236}">
                <a16:creationId xmlns:a16="http://schemas.microsoft.com/office/drawing/2014/main" id="{49DBFFC1-B06D-6046-DC5A-C7F5EDC853D1}"/>
              </a:ext>
            </a:extLst>
          </p:cNvPr>
          <p:cNvSpPr txBox="1"/>
          <p:nvPr/>
        </p:nvSpPr>
        <p:spPr>
          <a:xfrm>
            <a:off x="2455139" y="2914841"/>
            <a:ext cx="822583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task is : “Scale an image in the X direction by a factor </a:t>
            </a:r>
            <a:r>
              <a:rPr lang="en-US" dirty="0" err="1"/>
              <a:t>Sx</a:t>
            </a:r>
            <a:r>
              <a:rPr lang="en-US" dirty="0"/>
              <a:t> = 1.13 , Move it 40 pixels LEFT , Rotate it clockwise to 17 degrees around the point {x = 20, y = 10 } , </a:t>
            </a:r>
          </a:p>
          <a:p>
            <a:r>
              <a:rPr lang="en-US" dirty="0"/>
              <a:t>Scale an image in the y direction by a factor Sy = 2.13.</a:t>
            </a:r>
          </a:p>
        </p:txBody>
      </p:sp>
      <p:sp>
        <p:nvSpPr>
          <p:cNvPr id="8" name="Arrow: Down 7">
            <a:extLst>
              <a:ext uri="{FF2B5EF4-FFF2-40B4-BE49-F238E27FC236}">
                <a16:creationId xmlns:a16="http://schemas.microsoft.com/office/drawing/2014/main" id="{9D230D6E-55A3-0C28-18F3-42E9EAFCA5AA}"/>
              </a:ext>
            </a:extLst>
          </p:cNvPr>
          <p:cNvSpPr/>
          <p:nvPr/>
        </p:nvSpPr>
        <p:spPr>
          <a:xfrm>
            <a:off x="5924145" y="3970901"/>
            <a:ext cx="642025" cy="116732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EA82ED9-4AD2-B599-3014-5B5C97EAA917}"/>
                  </a:ext>
                </a:extLst>
              </p:cNvPr>
              <p:cNvSpPr txBox="1"/>
              <p:nvPr/>
            </p:nvSpPr>
            <p:spPr>
              <a:xfrm>
                <a:off x="3196477" y="5242277"/>
                <a:ext cx="6424178" cy="6658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The total matrix for the operation with final numbers will be :</a:t>
                </a:r>
              </a:p>
              <a:p>
                <a:pPr/>
                <a14:m>
                  <m:oMathPara xmlns:m="http://schemas.openxmlformats.org/officeDocument/2006/math">
                    <m:oMathParaPr>
                      <m:jc m:val="centerGroup"/>
                    </m:oMathParaPr>
                    <m:oMath xmlns:m="http://schemas.openxmlformats.org/officeDocument/2006/math">
                      <m:r>
                        <a:rPr lang="en-US" b="1" i="1" smtClean="0">
                          <a:solidFill>
                            <a:srgbClr val="FFFF00"/>
                          </a:solidFill>
                          <a:latin typeface="Cambria Math" panose="02040503050406030204" pitchFamily="18" charset="0"/>
                        </a:rPr>
                        <m:t>𝑨</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𝑺</m:t>
                          </m:r>
                        </m:e>
                        <m:sub>
                          <m:r>
                            <a:rPr lang="en-US" b="1" i="1" smtClean="0">
                              <a:solidFill>
                                <a:srgbClr val="FFFF00"/>
                              </a:solidFill>
                              <a:latin typeface="Cambria Math" panose="02040503050406030204" pitchFamily="18" charset="0"/>
                            </a:rPr>
                            <m:t>𝟐</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𝟏𝟑</m:t>
                          </m:r>
                        </m:sub>
                      </m:sSub>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𝑻</m:t>
                          </m:r>
                        </m:e>
                        <m:sub>
                          <m:d>
                            <m:dPr>
                              <m:ctrlPr>
                                <a:rPr lang="en-US" b="1" i="1" smtClean="0">
                                  <a:solidFill>
                                    <a:srgbClr val="FFFF00"/>
                                  </a:solidFill>
                                  <a:latin typeface="Cambria Math" panose="02040503050406030204" pitchFamily="18" charset="0"/>
                                </a:rPr>
                              </m:ctrlPr>
                            </m:dPr>
                            <m:e>
                              <m:r>
                                <a:rPr lang="en-US" b="1" i="1" smtClean="0">
                                  <a:solidFill>
                                    <a:srgbClr val="FFFF00"/>
                                  </a:solidFill>
                                  <a:latin typeface="Cambria Math" panose="02040503050406030204" pitchFamily="18" charset="0"/>
                                </a:rPr>
                                <m:t>𝟐𝟎</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𝟏𝟎</m:t>
                              </m:r>
                            </m:e>
                          </m:d>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𝑹</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𝑻</m:t>
                          </m:r>
                        </m:e>
                        <m:sub>
                          <m:d>
                            <m:dPr>
                              <m:ctrlPr>
                                <a:rPr lang="en-US" b="1" i="1" smtClean="0">
                                  <a:solidFill>
                                    <a:srgbClr val="FFFF00"/>
                                  </a:solidFill>
                                  <a:latin typeface="Cambria Math" panose="02040503050406030204" pitchFamily="18" charset="0"/>
                                </a:rPr>
                              </m:ctrlPr>
                            </m:dPr>
                            <m:e>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𝟐𝟎</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𝟏𝟎</m:t>
                              </m:r>
                            </m:e>
                          </m:d>
                        </m:sub>
                      </m:sSub>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𝑻</m:t>
                      </m:r>
                      <m:r>
                        <a:rPr lang="en-US" b="1" i="1" smtClean="0">
                          <a:solidFill>
                            <a:srgbClr val="FFFF00"/>
                          </a:solidFill>
                          <a:latin typeface="Cambria Math" panose="02040503050406030204" pitchFamily="18" charset="0"/>
                        </a:rPr>
                        <m:t>∗</m:t>
                      </m:r>
                      <m:sSub>
                        <m:sSubPr>
                          <m:ctrlPr>
                            <a:rPr lang="en-US" b="1" i="1" smtClean="0">
                              <a:solidFill>
                                <a:srgbClr val="FFFF00"/>
                              </a:solidFill>
                              <a:latin typeface="Cambria Math" panose="02040503050406030204" pitchFamily="18" charset="0"/>
                            </a:rPr>
                          </m:ctrlPr>
                        </m:sSubPr>
                        <m:e>
                          <m:r>
                            <a:rPr lang="en-US" b="1" i="1" smtClean="0">
                              <a:solidFill>
                                <a:srgbClr val="FFFF00"/>
                              </a:solidFill>
                              <a:latin typeface="Cambria Math" panose="02040503050406030204" pitchFamily="18" charset="0"/>
                            </a:rPr>
                            <m:t>𝑺</m:t>
                          </m:r>
                        </m:e>
                        <m:sub>
                          <m:r>
                            <a:rPr lang="en-US" b="1" i="1" smtClean="0">
                              <a:solidFill>
                                <a:srgbClr val="FFFF00"/>
                              </a:solidFill>
                              <a:latin typeface="Cambria Math" panose="02040503050406030204" pitchFamily="18" charset="0"/>
                            </a:rPr>
                            <m:t>𝟏</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𝟏𝟑</m:t>
                          </m:r>
                        </m:sub>
                      </m:sSub>
                    </m:oMath>
                  </m:oMathPara>
                </a14:m>
                <a:endParaRPr lang="he-IL" b="1" dirty="0">
                  <a:solidFill>
                    <a:srgbClr val="FFFF00"/>
                  </a:solidFill>
                </a:endParaRPr>
              </a:p>
            </p:txBody>
          </p:sp>
        </mc:Choice>
        <mc:Fallback xmlns="">
          <p:sp>
            <p:nvSpPr>
              <p:cNvPr id="9" name="TextBox 8">
                <a:extLst>
                  <a:ext uri="{FF2B5EF4-FFF2-40B4-BE49-F238E27FC236}">
                    <a16:creationId xmlns:a16="http://schemas.microsoft.com/office/drawing/2014/main" id="{CEA82ED9-4AD2-B599-3014-5B5C97EAA917}"/>
                  </a:ext>
                </a:extLst>
              </p:cNvPr>
              <p:cNvSpPr txBox="1">
                <a:spLocks noRot="1" noChangeAspect="1" noMove="1" noResize="1" noEditPoints="1" noAdjustHandles="1" noChangeArrowheads="1" noChangeShapeType="1" noTextEdit="1"/>
              </p:cNvSpPr>
              <p:nvPr/>
            </p:nvSpPr>
            <p:spPr>
              <a:xfrm>
                <a:off x="3196477" y="5242277"/>
                <a:ext cx="6424178" cy="665888"/>
              </a:xfrm>
              <a:prstGeom prst="rect">
                <a:avLst/>
              </a:prstGeom>
              <a:blipFill>
                <a:blip r:embed="rId3"/>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198B29-0878-C399-D615-B0FBA7E7D297}"/>
                  </a:ext>
                </a:extLst>
              </p:cNvPr>
              <p:cNvSpPr txBox="1"/>
              <p:nvPr/>
            </p:nvSpPr>
            <p:spPr>
              <a:xfrm>
                <a:off x="3196476" y="5941381"/>
                <a:ext cx="6910561" cy="76950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In addition, the angle in the cos and sin functions of the rotation matrix has to be in radians – so: </a:t>
                </a:r>
                <a14:m>
                  <m:oMath xmlns:m="http://schemas.openxmlformats.org/officeDocument/2006/math">
                    <m:r>
                      <a:rPr lang="en-US" b="1" i="1" smtClean="0">
                        <a:solidFill>
                          <a:srgbClr val="FFFF00"/>
                        </a:solidFill>
                        <a:latin typeface="Cambria Math" panose="02040503050406030204" pitchFamily="18" charset="0"/>
                      </a:rPr>
                      <m:t>𝜽</m:t>
                    </m:r>
                    <m:r>
                      <a:rPr lang="en-US" b="1" i="1" smtClean="0">
                        <a:solidFill>
                          <a:srgbClr val="FFFF00"/>
                        </a:solidFill>
                        <a:latin typeface="Cambria Math" panose="02040503050406030204" pitchFamily="18" charset="0"/>
                      </a:rPr>
                      <m:t>=−</m:t>
                    </m:r>
                    <m:r>
                      <a:rPr lang="en-US" b="1" i="1" smtClean="0">
                        <a:solidFill>
                          <a:srgbClr val="FFFF00"/>
                        </a:solidFill>
                        <a:latin typeface="Cambria Math" panose="02040503050406030204" pitchFamily="18" charset="0"/>
                      </a:rPr>
                      <m:t>𝟏𝟕</m:t>
                    </m:r>
                    <m:r>
                      <a:rPr lang="en-US" b="1" i="1" smtClean="0">
                        <a:solidFill>
                          <a:srgbClr val="FFFF00"/>
                        </a:solidFill>
                        <a:latin typeface="Cambria Math" panose="02040503050406030204" pitchFamily="18" charset="0"/>
                        <a:ea typeface="Cambria Math" panose="02040503050406030204" pitchFamily="18" charset="0"/>
                      </a:rPr>
                      <m:t>°=−</m:t>
                    </m:r>
                    <m:f>
                      <m:fPr>
                        <m:ctrlPr>
                          <a:rPr lang="en-US" b="1" i="1" smtClean="0">
                            <a:solidFill>
                              <a:srgbClr val="FFFF00"/>
                            </a:solidFill>
                            <a:latin typeface="Cambria Math" panose="02040503050406030204" pitchFamily="18" charset="0"/>
                            <a:ea typeface="Cambria Math" panose="02040503050406030204" pitchFamily="18" charset="0"/>
                          </a:rPr>
                        </m:ctrlPr>
                      </m:fPr>
                      <m:num>
                        <m:r>
                          <a:rPr lang="en-US" b="1" i="1" smtClean="0">
                            <a:solidFill>
                              <a:srgbClr val="FFFF00"/>
                            </a:solidFill>
                            <a:latin typeface="Cambria Math" panose="02040503050406030204" pitchFamily="18" charset="0"/>
                            <a:ea typeface="Cambria Math" panose="02040503050406030204" pitchFamily="18" charset="0"/>
                          </a:rPr>
                          <m:t>𝟏𝟕</m:t>
                        </m:r>
                        <m:r>
                          <a:rPr lang="en-US" b="1" i="1" smtClean="0">
                            <a:solidFill>
                              <a:srgbClr val="FFFF00"/>
                            </a:solidFill>
                            <a:latin typeface="Cambria Math" panose="02040503050406030204" pitchFamily="18" charset="0"/>
                            <a:ea typeface="Cambria Math" panose="02040503050406030204" pitchFamily="18" charset="0"/>
                          </a:rPr>
                          <m:t>𝝅</m:t>
                        </m:r>
                      </m:num>
                      <m:den>
                        <m:r>
                          <a:rPr lang="en-US" b="1" i="1" smtClean="0">
                            <a:solidFill>
                              <a:srgbClr val="FFFF00"/>
                            </a:solidFill>
                            <a:latin typeface="Cambria Math" panose="02040503050406030204" pitchFamily="18" charset="0"/>
                            <a:ea typeface="Cambria Math" panose="02040503050406030204" pitchFamily="18" charset="0"/>
                          </a:rPr>
                          <m:t>𝟏𝟖𝟎</m:t>
                        </m:r>
                      </m:den>
                    </m:f>
                    <m:r>
                      <a:rPr lang="en-US" b="1" i="1" smtClean="0">
                        <a:solidFill>
                          <a:srgbClr val="FFFF00"/>
                        </a:solidFill>
                        <a:latin typeface="Cambria Math" panose="02040503050406030204" pitchFamily="18" charset="0"/>
                        <a:ea typeface="Cambria Math" panose="02040503050406030204" pitchFamily="18" charset="0"/>
                      </a:rPr>
                      <m:t> [</m:t>
                    </m:r>
                    <m:r>
                      <a:rPr lang="en-US" b="1" i="1" smtClean="0">
                        <a:solidFill>
                          <a:srgbClr val="FFFF00"/>
                        </a:solidFill>
                        <a:latin typeface="Cambria Math" panose="02040503050406030204" pitchFamily="18" charset="0"/>
                        <a:ea typeface="Cambria Math" panose="02040503050406030204" pitchFamily="18" charset="0"/>
                      </a:rPr>
                      <m:t>𝒓𝒂𝒅</m:t>
                    </m:r>
                    <m:r>
                      <a:rPr lang="en-US" b="1" i="1" smtClean="0">
                        <a:solidFill>
                          <a:srgbClr val="FFFF00"/>
                        </a:solidFill>
                        <a:latin typeface="Cambria Math" panose="02040503050406030204" pitchFamily="18" charset="0"/>
                        <a:ea typeface="Cambria Math" panose="02040503050406030204" pitchFamily="18" charset="0"/>
                      </a:rPr>
                      <m:t>]</m:t>
                    </m:r>
                  </m:oMath>
                </a14:m>
                <a:r>
                  <a:rPr lang="en-US" b="1" dirty="0">
                    <a:solidFill>
                      <a:srgbClr val="FFFF00"/>
                    </a:solidFill>
                  </a:rPr>
                  <a:t> </a:t>
                </a:r>
                <a:endParaRPr lang="he-IL" b="1" dirty="0">
                  <a:solidFill>
                    <a:srgbClr val="FFFF00"/>
                  </a:solidFill>
                </a:endParaRPr>
              </a:p>
            </p:txBody>
          </p:sp>
        </mc:Choice>
        <mc:Fallback xmlns="">
          <p:sp>
            <p:nvSpPr>
              <p:cNvPr id="11" name="TextBox 10">
                <a:extLst>
                  <a:ext uri="{FF2B5EF4-FFF2-40B4-BE49-F238E27FC236}">
                    <a16:creationId xmlns:a16="http://schemas.microsoft.com/office/drawing/2014/main" id="{09198B29-0878-C399-D615-B0FBA7E7D297}"/>
                  </a:ext>
                </a:extLst>
              </p:cNvPr>
              <p:cNvSpPr txBox="1">
                <a:spLocks noRot="1" noChangeAspect="1" noMove="1" noResize="1" noEditPoints="1" noAdjustHandles="1" noChangeArrowheads="1" noChangeShapeType="1" noTextEdit="1"/>
              </p:cNvSpPr>
              <p:nvPr/>
            </p:nvSpPr>
            <p:spPr>
              <a:xfrm>
                <a:off x="3196476" y="5941381"/>
                <a:ext cx="6910561" cy="769506"/>
              </a:xfrm>
              <a:prstGeom prst="rect">
                <a:avLst/>
              </a:prstGeom>
              <a:blipFill>
                <a:blip r:embed="rId4"/>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928544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2" name="TextBox 1">
            <a:extLst>
              <a:ext uri="{FF2B5EF4-FFF2-40B4-BE49-F238E27FC236}">
                <a16:creationId xmlns:a16="http://schemas.microsoft.com/office/drawing/2014/main" id="{B5A24D8B-DC8F-5121-AD87-34061F4DD452}"/>
              </a:ext>
            </a:extLst>
          </p:cNvPr>
          <p:cNvSpPr txBox="1"/>
          <p:nvPr/>
        </p:nvSpPr>
        <p:spPr>
          <a:xfrm>
            <a:off x="230965" y="-17978"/>
            <a:ext cx="11730068" cy="523220"/>
          </a:xfrm>
          <a:prstGeom prst="rect">
            <a:avLst/>
          </a:prstGeom>
          <a:noFill/>
        </p:spPr>
        <p:txBody>
          <a:bodyPr wrap="square">
            <a:spAutoFit/>
          </a:bodyPr>
          <a:lstStyle/>
          <a:p>
            <a:pPr algn="ctr"/>
            <a:r>
              <a:rPr lang="en-US" sz="2800" b="1" u="sng" dirty="0">
                <a:solidFill>
                  <a:srgbClr val="0070C0"/>
                </a:solidFill>
              </a:rPr>
              <a:t>31.2 – implementation of the Nearest Neighbor Interpolation in code</a:t>
            </a:r>
            <a:endParaRPr lang="en-IL" sz="2800" u="sng" dirty="0">
              <a:solidFill>
                <a:srgbClr val="FF0000"/>
              </a:solidFill>
              <a:latin typeface="Cooper Black" panose="0208090404030B020404" pitchFamily="18" charset="0"/>
            </a:endParaRPr>
          </a:p>
        </p:txBody>
      </p:sp>
      <p:sp>
        <p:nvSpPr>
          <p:cNvPr id="5" name="TextBox 4">
            <a:extLst>
              <a:ext uri="{FF2B5EF4-FFF2-40B4-BE49-F238E27FC236}">
                <a16:creationId xmlns:a16="http://schemas.microsoft.com/office/drawing/2014/main" id="{C84C1C26-722C-3512-95D3-01F103F9FF0F}"/>
              </a:ext>
            </a:extLst>
          </p:cNvPr>
          <p:cNvSpPr txBox="1"/>
          <p:nvPr/>
        </p:nvSpPr>
        <p:spPr>
          <a:xfrm>
            <a:off x="2273029" y="618345"/>
            <a:ext cx="7645941"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Nearest Neighbor Interpolation is the simplest interpolation method.</a:t>
            </a:r>
          </a:p>
          <a:p>
            <a:r>
              <a:rPr lang="en-US" dirty="0"/>
              <a:t>When transforming an image, it selects the value of the nearest pixel to the transformed coordinates.</a:t>
            </a:r>
          </a:p>
        </p:txBody>
      </p:sp>
      <p:sp>
        <p:nvSpPr>
          <p:cNvPr id="7" name="TextBox 6">
            <a:extLst>
              <a:ext uri="{FF2B5EF4-FFF2-40B4-BE49-F238E27FC236}">
                <a16:creationId xmlns:a16="http://schemas.microsoft.com/office/drawing/2014/main" id="{4C53219F-38C6-F32E-79BA-9BCA5BD6AE85}"/>
              </a:ext>
            </a:extLst>
          </p:cNvPr>
          <p:cNvSpPr txBox="1"/>
          <p:nvPr/>
        </p:nvSpPr>
        <p:spPr>
          <a:xfrm>
            <a:off x="2273029" y="2210890"/>
            <a:ext cx="610410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Essentially, it rounds the transformed coordinates to the nearest integer and uses the pixel value at that location.</a:t>
            </a:r>
            <a:endParaRPr lang="he-IL" dirty="0"/>
          </a:p>
        </p:txBody>
      </p:sp>
      <p:sp>
        <p:nvSpPr>
          <p:cNvPr id="8" name="Arrow: Down 7">
            <a:extLst>
              <a:ext uri="{FF2B5EF4-FFF2-40B4-BE49-F238E27FC236}">
                <a16:creationId xmlns:a16="http://schemas.microsoft.com/office/drawing/2014/main" id="{BE383843-4BA1-21B5-0A55-FBCDA4C36D33}"/>
              </a:ext>
            </a:extLst>
          </p:cNvPr>
          <p:cNvSpPr/>
          <p:nvPr/>
        </p:nvSpPr>
        <p:spPr>
          <a:xfrm>
            <a:off x="4961106" y="1541675"/>
            <a:ext cx="408562" cy="65677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BCA18C6B-28EF-73CF-C343-8622687C29A4}"/>
              </a:ext>
            </a:extLst>
          </p:cNvPr>
          <p:cNvPicPr>
            <a:picLocks noChangeAspect="1"/>
          </p:cNvPicPr>
          <p:nvPr/>
        </p:nvPicPr>
        <p:blipFill>
          <a:blip r:embed="rId2"/>
          <a:stretch>
            <a:fillRect/>
          </a:stretch>
        </p:blipFill>
        <p:spPr>
          <a:xfrm>
            <a:off x="149026" y="3121781"/>
            <a:ext cx="8419290" cy="2832658"/>
          </a:xfrm>
          <a:prstGeom prst="rect">
            <a:avLst/>
          </a:prstGeom>
        </p:spPr>
      </p:pic>
      <p:sp>
        <p:nvSpPr>
          <p:cNvPr id="12" name="TextBox 11">
            <a:extLst>
              <a:ext uri="{FF2B5EF4-FFF2-40B4-BE49-F238E27FC236}">
                <a16:creationId xmlns:a16="http://schemas.microsoft.com/office/drawing/2014/main" id="{A4B5E064-1802-C097-4177-4A1AC1078D91}"/>
              </a:ext>
            </a:extLst>
          </p:cNvPr>
          <p:cNvSpPr txBox="1"/>
          <p:nvPr/>
        </p:nvSpPr>
        <p:spPr>
          <a:xfrm>
            <a:off x="6274341" y="3074339"/>
            <a:ext cx="5009876"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Round the transformed coordinates to the nearest integers. The rounding lead to the selection to the nearest pixel in the input image.</a:t>
            </a:r>
            <a:endParaRPr lang="he-IL" dirty="0"/>
          </a:p>
        </p:txBody>
      </p:sp>
      <p:sp>
        <p:nvSpPr>
          <p:cNvPr id="13" name="Right Brace 12">
            <a:extLst>
              <a:ext uri="{FF2B5EF4-FFF2-40B4-BE49-F238E27FC236}">
                <a16:creationId xmlns:a16="http://schemas.microsoft.com/office/drawing/2014/main" id="{E2C6DB09-1450-538D-EF7F-C103E4505E64}"/>
              </a:ext>
            </a:extLst>
          </p:cNvPr>
          <p:cNvSpPr/>
          <p:nvPr/>
        </p:nvSpPr>
        <p:spPr>
          <a:xfrm>
            <a:off x="5836596" y="3190672"/>
            <a:ext cx="259404" cy="690664"/>
          </a:xfrm>
          <a:prstGeom prst="rightBrace">
            <a:avLst/>
          </a:prstGeom>
        </p:spPr>
        <p:style>
          <a:lnRef idx="3">
            <a:schemeClr val="accent3"/>
          </a:lnRef>
          <a:fillRef idx="0">
            <a:schemeClr val="accent3"/>
          </a:fillRef>
          <a:effectRef idx="2">
            <a:schemeClr val="accent3"/>
          </a:effectRef>
          <a:fontRef idx="minor">
            <a:schemeClr val="tx1"/>
          </a:fontRef>
        </p:style>
        <p:txBody>
          <a:bodyPr rtlCol="1" anchor="ctr"/>
          <a:lstStyle/>
          <a:p>
            <a:pPr algn="ctr"/>
            <a:endParaRPr lang="he-IL"/>
          </a:p>
        </p:txBody>
      </p:sp>
      <p:sp>
        <p:nvSpPr>
          <p:cNvPr id="15" name="TextBox 14">
            <a:extLst>
              <a:ext uri="{FF2B5EF4-FFF2-40B4-BE49-F238E27FC236}">
                <a16:creationId xmlns:a16="http://schemas.microsoft.com/office/drawing/2014/main" id="{9B53C3F0-FD23-FBA2-0A05-3EAF33194E5B}"/>
              </a:ext>
            </a:extLst>
          </p:cNvPr>
          <p:cNvSpPr txBox="1"/>
          <p:nvPr/>
        </p:nvSpPr>
        <p:spPr>
          <a:xfrm>
            <a:off x="8655996" y="4330004"/>
            <a:ext cx="322309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Finally, copy the pixel value from the nearest neighbor in the input image to the current position in the output image.</a:t>
            </a:r>
            <a:endParaRPr lang="he-IL" dirty="0"/>
          </a:p>
        </p:txBody>
      </p:sp>
      <p:sp>
        <p:nvSpPr>
          <p:cNvPr id="16" name="Right Brace 15">
            <a:extLst>
              <a:ext uri="{FF2B5EF4-FFF2-40B4-BE49-F238E27FC236}">
                <a16:creationId xmlns:a16="http://schemas.microsoft.com/office/drawing/2014/main" id="{6AA67F71-409D-7449-5C96-230AAB438EFA}"/>
              </a:ext>
            </a:extLst>
          </p:cNvPr>
          <p:cNvSpPr/>
          <p:nvPr/>
        </p:nvSpPr>
        <p:spPr>
          <a:xfrm>
            <a:off x="8305928" y="4146731"/>
            <a:ext cx="204152" cy="1658645"/>
          </a:xfrm>
          <a:prstGeom prst="rightBrace">
            <a:avLst/>
          </a:prstGeom>
        </p:spPr>
        <p:style>
          <a:lnRef idx="3">
            <a:schemeClr val="accent1"/>
          </a:lnRef>
          <a:fillRef idx="0">
            <a:schemeClr val="accent1"/>
          </a:fillRef>
          <a:effectRef idx="2">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655129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4ECF744D-9711-9B18-E39A-10A2B139D94B}"/>
              </a:ext>
            </a:extLst>
          </p:cNvPr>
          <p:cNvSpPr>
            <a:spLocks noGrp="1"/>
          </p:cNvSpPr>
          <p:nvPr>
            <p:ph type="sldNum" sz="quarter" idx="12"/>
          </p:nvPr>
        </p:nvSpPr>
        <p:spPr>
          <a:xfrm>
            <a:off x="11851533" y="0"/>
            <a:ext cx="312906" cy="365125"/>
          </a:xfrm>
        </p:spPr>
        <p:txBody>
          <a:bodyPr/>
          <a:lstStyle/>
          <a:p>
            <a:fld id="{1E5BF412-EFCF-4C51-A2DF-B419076696E3}" type="slidenum">
              <a:rPr lang="he-IL" sz="1600" smtClean="0"/>
              <a:t>7</a:t>
            </a:fld>
            <a:endParaRPr lang="he-IL" sz="1600" dirty="0"/>
          </a:p>
        </p:txBody>
      </p:sp>
      <p:sp>
        <p:nvSpPr>
          <p:cNvPr id="5" name="TextBox 4">
            <a:extLst>
              <a:ext uri="{FF2B5EF4-FFF2-40B4-BE49-F238E27FC236}">
                <a16:creationId xmlns:a16="http://schemas.microsoft.com/office/drawing/2014/main" id="{AA38B9E6-5A82-3E9E-D970-95AAA58E207D}"/>
              </a:ext>
            </a:extLst>
          </p:cNvPr>
          <p:cNvSpPr txBox="1"/>
          <p:nvPr/>
        </p:nvSpPr>
        <p:spPr>
          <a:xfrm>
            <a:off x="1188769" y="-103298"/>
            <a:ext cx="9529118" cy="523220"/>
          </a:xfrm>
          <a:prstGeom prst="rect">
            <a:avLst/>
          </a:prstGeom>
          <a:noFill/>
        </p:spPr>
        <p:txBody>
          <a:bodyPr wrap="square">
            <a:spAutoFit/>
          </a:bodyPr>
          <a:lstStyle/>
          <a:p>
            <a:pPr algn="ctr"/>
            <a:r>
              <a:rPr lang="en-US" sz="2800" b="1" u="sng" dirty="0">
                <a:solidFill>
                  <a:srgbClr val="0070C0"/>
                </a:solidFill>
              </a:rPr>
              <a:t>31.3 – implementation of the bilinear interpolation in code</a:t>
            </a:r>
            <a:endParaRPr lang="en-IL" sz="2800" u="sng" dirty="0">
              <a:solidFill>
                <a:srgbClr val="FF0000"/>
              </a:solidFill>
              <a:latin typeface="Cooper Black" panose="0208090404030B020404" pitchFamily="18"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D41A80E-C3D9-7C44-436A-AAAB4E557A35}"/>
                  </a:ext>
                </a:extLst>
              </p:cNvPr>
              <p:cNvSpPr txBox="1"/>
              <p:nvPr/>
            </p:nvSpPr>
            <p:spPr>
              <a:xfrm>
                <a:off x="8463858" y="419922"/>
                <a:ext cx="3728143"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These lines determine the coordinates of the four nearest pixels in the source image. The floor function rounds down to the nearest integer, giving the coordinates of the top-left pixel</a:t>
                </a:r>
              </a:p>
              <a:p>
                <a14:m>
                  <m:oMath xmlns:m="http://schemas.openxmlformats.org/officeDocument/2006/math">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𝑦</m:t>
                            </m:r>
                          </m:e>
                          <m:sub>
                            <m:r>
                              <a:rPr lang="en-US" b="0" i="1" dirty="0" smtClean="0">
                                <a:latin typeface="Cambria Math" panose="02040503050406030204" pitchFamily="18" charset="0"/>
                              </a:rPr>
                              <m:t>0</m:t>
                            </m:r>
                          </m:sub>
                        </m:sSub>
                      </m:e>
                    </m:d>
                  </m:oMath>
                </a14:m>
                <a:r>
                  <a:rPr lang="en-US" dirty="0"/>
                  <a:t>. The other three pixels are </a:t>
                </a:r>
                <a14:m>
                  <m:oMath xmlns:m="http://schemas.openxmlformats.org/officeDocument/2006/math">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b="0" i="1" dirty="0" smtClean="0">
                            <a:latin typeface="Cambria Math" panose="02040503050406030204" pitchFamily="18" charset="0"/>
                          </a:rPr>
                          <m:t>0</m:t>
                        </m:r>
                      </m:sub>
                    </m:sSub>
                    <m:r>
                      <a:rPr lang="en-US" b="0" i="1" dirty="0" smtClean="0">
                        <a:latin typeface="Cambria Math" panose="02040503050406030204" pitchFamily="18" charset="0"/>
                      </a:rPr>
                      <m:t>)</m:t>
                    </m:r>
                  </m:oMath>
                </a14:m>
                <a:r>
                  <a:rPr lang="en-US" dirty="0"/>
                  <a:t>,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b="0" i="1" dirty="0" smtClean="0">
                                <a:latin typeface="Cambria Math" panose="02040503050406030204" pitchFamily="18" charset="0"/>
                              </a:rPr>
                              <m:t>1</m:t>
                            </m:r>
                          </m:sub>
                        </m:sSub>
                      </m:e>
                    </m:d>
                    <m:r>
                      <a:rPr lang="en-US" i="1" dirty="0">
                        <a:latin typeface="Cambria Math" panose="02040503050406030204" pitchFamily="18" charset="0"/>
                      </a:rPr>
                      <m:t> </m:t>
                    </m:r>
                  </m:oMath>
                </a14:m>
                <a:r>
                  <a:rPr lang="en-US" dirty="0"/>
                  <a:t>and </a:t>
                </a:r>
                <a14:m>
                  <m:oMath xmlns:m="http://schemas.openxmlformats.org/officeDocument/2006/math">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r>
                              <a:rPr lang="en-US" i="1" dirty="0">
                                <a:latin typeface="Cambria Math" panose="02040503050406030204" pitchFamily="18" charset="0"/>
                              </a:rPr>
                              <m:t>𝑦</m:t>
                            </m:r>
                          </m:e>
                          <m:sub>
                            <m:r>
                              <a:rPr lang="en-US" b="0" i="1" dirty="0" smtClean="0">
                                <a:latin typeface="Cambria Math" panose="02040503050406030204" pitchFamily="18" charset="0"/>
                              </a:rPr>
                              <m:t>1</m:t>
                            </m:r>
                          </m:sub>
                        </m:sSub>
                      </m:e>
                    </m:d>
                  </m:oMath>
                </a14:m>
                <a:r>
                  <a:rPr lang="en-US" dirty="0"/>
                  <a:t>.</a:t>
                </a:r>
                <a:endParaRPr lang="he-IL" dirty="0"/>
              </a:p>
            </p:txBody>
          </p:sp>
        </mc:Choice>
        <mc:Fallback>
          <p:sp>
            <p:nvSpPr>
              <p:cNvPr id="8" name="TextBox 7">
                <a:extLst>
                  <a:ext uri="{FF2B5EF4-FFF2-40B4-BE49-F238E27FC236}">
                    <a16:creationId xmlns:a16="http://schemas.microsoft.com/office/drawing/2014/main" id="{BD41A80E-C3D9-7C44-436A-AAAB4E557A35}"/>
                  </a:ext>
                </a:extLst>
              </p:cNvPr>
              <p:cNvSpPr txBox="1">
                <a:spLocks noRot="1" noChangeAspect="1" noMove="1" noResize="1" noEditPoints="1" noAdjustHandles="1" noChangeArrowheads="1" noChangeShapeType="1" noTextEdit="1"/>
              </p:cNvSpPr>
              <p:nvPr/>
            </p:nvSpPr>
            <p:spPr>
              <a:xfrm>
                <a:off x="8463858" y="419922"/>
                <a:ext cx="3728143" cy="2308324"/>
              </a:xfrm>
              <a:prstGeom prst="rect">
                <a:avLst/>
              </a:prstGeom>
              <a:blipFill>
                <a:blip r:embed="rId2"/>
                <a:stretch>
                  <a:fillRect/>
                </a:stretch>
              </a:blipFill>
            </p:spPr>
            <p:txBody>
              <a:bodyPr/>
              <a:lstStyle/>
              <a:p>
                <a:r>
                  <a:rPr lang="he-IL">
                    <a:noFill/>
                  </a:rPr>
                  <a:t> </a:t>
                </a:r>
              </a:p>
            </p:txBody>
          </p:sp>
        </mc:Fallback>
      </mc:AlternateContent>
      <p:pic>
        <p:nvPicPr>
          <p:cNvPr id="10" name="Picture 9">
            <a:extLst>
              <a:ext uri="{FF2B5EF4-FFF2-40B4-BE49-F238E27FC236}">
                <a16:creationId xmlns:a16="http://schemas.microsoft.com/office/drawing/2014/main" id="{9D091C78-AA49-8AAA-E993-3F2935D54C6B}"/>
              </a:ext>
            </a:extLst>
          </p:cNvPr>
          <p:cNvPicPr>
            <a:picLocks noChangeAspect="1"/>
          </p:cNvPicPr>
          <p:nvPr/>
        </p:nvPicPr>
        <p:blipFill>
          <a:blip r:embed="rId3"/>
          <a:stretch>
            <a:fillRect/>
          </a:stretch>
        </p:blipFill>
        <p:spPr>
          <a:xfrm>
            <a:off x="-8917" y="1593221"/>
            <a:ext cx="6924324" cy="1064555"/>
          </a:xfrm>
          <a:prstGeom prst="rect">
            <a:avLst/>
          </a:prstGeom>
        </p:spPr>
      </p:pic>
      <p:sp>
        <p:nvSpPr>
          <p:cNvPr id="11" name="Arrow: Right 10">
            <a:extLst>
              <a:ext uri="{FF2B5EF4-FFF2-40B4-BE49-F238E27FC236}">
                <a16:creationId xmlns:a16="http://schemas.microsoft.com/office/drawing/2014/main" id="{CC10C8D1-1132-8D2B-ED42-38A0B8911B9C}"/>
              </a:ext>
            </a:extLst>
          </p:cNvPr>
          <p:cNvSpPr/>
          <p:nvPr/>
        </p:nvSpPr>
        <p:spPr>
          <a:xfrm flipH="1">
            <a:off x="6196519" y="1923178"/>
            <a:ext cx="2267339" cy="52322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pic>
        <p:nvPicPr>
          <p:cNvPr id="13" name="Picture 12">
            <a:extLst>
              <a:ext uri="{FF2B5EF4-FFF2-40B4-BE49-F238E27FC236}">
                <a16:creationId xmlns:a16="http://schemas.microsoft.com/office/drawing/2014/main" id="{86B78A8E-9918-B205-866F-5BF5367BBD24}"/>
              </a:ext>
            </a:extLst>
          </p:cNvPr>
          <p:cNvPicPr>
            <a:picLocks noChangeAspect="1"/>
          </p:cNvPicPr>
          <p:nvPr/>
        </p:nvPicPr>
        <p:blipFill>
          <a:blip r:embed="rId4"/>
          <a:stretch>
            <a:fillRect/>
          </a:stretch>
        </p:blipFill>
        <p:spPr>
          <a:xfrm>
            <a:off x="1" y="2639184"/>
            <a:ext cx="7023369" cy="4218816"/>
          </a:xfrm>
          <a:prstGeom prst="rect">
            <a:avLst/>
          </a:prstGeom>
        </p:spPr>
      </p:pic>
      <p:sp>
        <p:nvSpPr>
          <p:cNvPr id="16" name="TextBox 15">
            <a:extLst>
              <a:ext uri="{FF2B5EF4-FFF2-40B4-BE49-F238E27FC236}">
                <a16:creationId xmlns:a16="http://schemas.microsoft.com/office/drawing/2014/main" id="{2E6A5961-BE55-591B-A36A-D09B117A2FCE}"/>
              </a:ext>
            </a:extLst>
          </p:cNvPr>
          <p:cNvSpPr txBox="1"/>
          <p:nvPr/>
        </p:nvSpPr>
        <p:spPr>
          <a:xfrm>
            <a:off x="7308715" y="2728522"/>
            <a:ext cx="488328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if checks if the nearest pixels are within the bounds of the source image. If they are out of bounds, the destination pixel is set to black (0).</a:t>
            </a:r>
            <a:endParaRPr lang="he-IL" dirty="0"/>
          </a:p>
        </p:txBody>
      </p:sp>
      <p:cxnSp>
        <p:nvCxnSpPr>
          <p:cNvPr id="18" name="Straight Arrow Connector 17">
            <a:extLst>
              <a:ext uri="{FF2B5EF4-FFF2-40B4-BE49-F238E27FC236}">
                <a16:creationId xmlns:a16="http://schemas.microsoft.com/office/drawing/2014/main" id="{D752488A-2A67-3E6A-F5D6-1B2A0EE2CD87}"/>
              </a:ext>
            </a:extLst>
          </p:cNvPr>
          <p:cNvCxnSpPr>
            <a:cxnSpLocks/>
          </p:cNvCxnSpPr>
          <p:nvPr/>
        </p:nvCxnSpPr>
        <p:spPr>
          <a:xfrm flipH="1" flipV="1">
            <a:off x="6400800" y="3058617"/>
            <a:ext cx="907915" cy="365034"/>
          </a:xfrm>
          <a:prstGeom prst="straightConnector1">
            <a:avLst/>
          </a:prstGeom>
          <a:ln w="76200">
            <a:solidFill>
              <a:srgbClr val="00B0F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4D9B3E9-1254-8B3C-6099-914A67164B90}"/>
                  </a:ext>
                </a:extLst>
              </p:cNvPr>
              <p:cNvSpPr txBox="1"/>
              <p:nvPr/>
            </p:nvSpPr>
            <p:spPr>
              <a:xfrm>
                <a:off x="7023370" y="3622175"/>
                <a:ext cx="516863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calculate the distances from the transformed coordinates to the nearest pixel </a:t>
                </a:r>
                <a14:m>
                  <m:oMath xmlns:m="http://schemas.openxmlformats.org/officeDocument/2006/math">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𝑦</m:t>
                            </m:r>
                          </m:e>
                          <m:sub>
                            <m:r>
                              <a:rPr lang="en-US" b="0" i="1" dirty="0" smtClean="0">
                                <a:latin typeface="Cambria Math" panose="02040503050406030204" pitchFamily="18" charset="0"/>
                              </a:rPr>
                              <m:t>0</m:t>
                            </m:r>
                          </m:sub>
                        </m:sSub>
                      </m:e>
                    </m:d>
                  </m:oMath>
                </a14:m>
                <a:r>
                  <a:rPr lang="en-US" dirty="0"/>
                  <a:t>. </a:t>
                </a:r>
                <a14:m>
                  <m:oMath xmlns:m="http://schemas.openxmlformats.org/officeDocument/2006/math">
                    <m:r>
                      <a:rPr lang="en-US" i="1" dirty="0" smtClean="0">
                        <a:latin typeface="Cambria Math" panose="02040503050406030204" pitchFamily="18" charset="0"/>
                      </a:rPr>
                      <m:t>𝑑𝑥</m:t>
                    </m:r>
                  </m:oMath>
                </a14:m>
                <a:r>
                  <a:rPr lang="en-US" dirty="0"/>
                  <a:t> is the horizontal distance, and </a:t>
                </a:r>
                <a14:m>
                  <m:oMath xmlns:m="http://schemas.openxmlformats.org/officeDocument/2006/math">
                    <m:r>
                      <a:rPr lang="en-US" i="1" dirty="0" smtClean="0">
                        <a:latin typeface="Cambria Math" panose="02040503050406030204" pitchFamily="18" charset="0"/>
                      </a:rPr>
                      <m:t>𝑑𝑦</m:t>
                    </m:r>
                  </m:oMath>
                </a14:m>
                <a:r>
                  <a:rPr lang="en-US" dirty="0"/>
                  <a:t> is the vertical distance.</a:t>
                </a:r>
                <a:endParaRPr lang="he-IL" dirty="0"/>
              </a:p>
            </p:txBody>
          </p:sp>
        </mc:Choice>
        <mc:Fallback>
          <p:sp>
            <p:nvSpPr>
              <p:cNvPr id="20" name="TextBox 19">
                <a:extLst>
                  <a:ext uri="{FF2B5EF4-FFF2-40B4-BE49-F238E27FC236}">
                    <a16:creationId xmlns:a16="http://schemas.microsoft.com/office/drawing/2014/main" id="{04D9B3E9-1254-8B3C-6099-914A67164B90}"/>
                  </a:ext>
                </a:extLst>
              </p:cNvPr>
              <p:cNvSpPr txBox="1">
                <a:spLocks noRot="1" noChangeAspect="1" noMove="1" noResize="1" noEditPoints="1" noAdjustHandles="1" noChangeArrowheads="1" noChangeShapeType="1" noTextEdit="1"/>
              </p:cNvSpPr>
              <p:nvPr/>
            </p:nvSpPr>
            <p:spPr>
              <a:xfrm>
                <a:off x="7023370" y="3622175"/>
                <a:ext cx="5168630" cy="923330"/>
              </a:xfrm>
              <a:prstGeom prst="rect">
                <a:avLst/>
              </a:prstGeom>
              <a:blipFill>
                <a:blip r:embed="rId5"/>
                <a:stretch>
                  <a:fillRect/>
                </a:stretch>
              </a:blipFill>
            </p:spPr>
            <p:txBody>
              <a:bodyPr/>
              <a:lstStyle/>
              <a:p>
                <a:r>
                  <a:rPr lang="he-IL">
                    <a:noFill/>
                  </a:rPr>
                  <a:t> </a:t>
                </a:r>
              </a:p>
            </p:txBody>
          </p:sp>
        </mc:Fallback>
      </mc:AlternateContent>
      <p:sp>
        <p:nvSpPr>
          <p:cNvPr id="22" name="TextBox 21">
            <a:extLst>
              <a:ext uri="{FF2B5EF4-FFF2-40B4-BE49-F238E27FC236}">
                <a16:creationId xmlns:a16="http://schemas.microsoft.com/office/drawing/2014/main" id="{D3D1E4F9-1A5A-A990-55BB-8531D87F90F2}"/>
              </a:ext>
            </a:extLst>
          </p:cNvPr>
          <p:cNvSpPr txBox="1"/>
          <p:nvPr/>
        </p:nvSpPr>
        <p:spPr>
          <a:xfrm>
            <a:off x="7308715" y="4538647"/>
            <a:ext cx="4855724"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retrieve the intensity values of the four nearest pixels from the source image.</a:t>
            </a:r>
            <a:endParaRPr lang="he-IL" dirty="0"/>
          </a:p>
        </p:txBody>
      </p:sp>
      <p:cxnSp>
        <p:nvCxnSpPr>
          <p:cNvPr id="23" name="Straight Arrow Connector 22">
            <a:extLst>
              <a:ext uri="{FF2B5EF4-FFF2-40B4-BE49-F238E27FC236}">
                <a16:creationId xmlns:a16="http://schemas.microsoft.com/office/drawing/2014/main" id="{5CD2E086-50EF-431B-0418-88317128AD5C}"/>
              </a:ext>
            </a:extLst>
          </p:cNvPr>
          <p:cNvCxnSpPr>
            <a:cxnSpLocks/>
          </p:cNvCxnSpPr>
          <p:nvPr/>
        </p:nvCxnSpPr>
        <p:spPr>
          <a:xfrm flipH="1" flipV="1">
            <a:off x="4270443" y="3489549"/>
            <a:ext cx="2761845" cy="339547"/>
          </a:xfrm>
          <a:prstGeom prst="straightConnector1">
            <a:avLst/>
          </a:prstGeom>
          <a:ln w="762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5A2DD33B-0ABD-C55F-BE14-716AEAD13AF1}"/>
              </a:ext>
            </a:extLst>
          </p:cNvPr>
          <p:cNvCxnSpPr>
            <a:cxnSpLocks/>
          </p:cNvCxnSpPr>
          <p:nvPr/>
        </p:nvCxnSpPr>
        <p:spPr>
          <a:xfrm flipH="1" flipV="1">
            <a:off x="3881336" y="4345440"/>
            <a:ext cx="3427380" cy="541265"/>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989F7CB1-117A-95E5-0102-7E514B13B74A}"/>
              </a:ext>
            </a:extLst>
          </p:cNvPr>
          <p:cNvSpPr txBox="1"/>
          <p:nvPr/>
        </p:nvSpPr>
        <p:spPr>
          <a:xfrm>
            <a:off x="7023370" y="5152508"/>
            <a:ext cx="5168630"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first two lines interpolate the pixel intensities horizontally. The last line interpolates these values vertically to get the final intensity I</a:t>
            </a:r>
            <a:endParaRPr lang="he-IL" dirty="0"/>
          </a:p>
        </p:txBody>
      </p:sp>
      <p:cxnSp>
        <p:nvCxnSpPr>
          <p:cNvPr id="30" name="Straight Arrow Connector 29">
            <a:extLst>
              <a:ext uri="{FF2B5EF4-FFF2-40B4-BE49-F238E27FC236}">
                <a16:creationId xmlns:a16="http://schemas.microsoft.com/office/drawing/2014/main" id="{4FE343D2-C8F4-DC2A-008E-5EA71790828F}"/>
              </a:ext>
            </a:extLst>
          </p:cNvPr>
          <p:cNvCxnSpPr>
            <a:cxnSpLocks/>
          </p:cNvCxnSpPr>
          <p:nvPr/>
        </p:nvCxnSpPr>
        <p:spPr>
          <a:xfrm flipH="1" flipV="1">
            <a:off x="4883286" y="5239093"/>
            <a:ext cx="2140084" cy="341014"/>
          </a:xfrm>
          <a:prstGeom prst="straightConnector1">
            <a:avLst/>
          </a:prstGeom>
          <a:ln w="76200">
            <a:solidFill>
              <a:schemeClr val="tx2">
                <a:lumMod val="90000"/>
                <a:lumOff val="1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10CC9D8C-8C2C-263A-4489-5DCF0899F7A0}"/>
              </a:ext>
            </a:extLst>
          </p:cNvPr>
          <p:cNvSpPr txBox="1"/>
          <p:nvPr/>
        </p:nvSpPr>
        <p:spPr>
          <a:xfrm>
            <a:off x="7498404" y="6085774"/>
            <a:ext cx="469359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round function is for converting the floating-point intensity value to the nearest int</a:t>
            </a:r>
            <a:endParaRPr lang="he-IL" dirty="0"/>
          </a:p>
        </p:txBody>
      </p:sp>
      <p:cxnSp>
        <p:nvCxnSpPr>
          <p:cNvPr id="36" name="Straight Arrow Connector 35">
            <a:extLst>
              <a:ext uri="{FF2B5EF4-FFF2-40B4-BE49-F238E27FC236}">
                <a16:creationId xmlns:a16="http://schemas.microsoft.com/office/drawing/2014/main" id="{B8C39290-2DAC-E16F-45E7-722240167A32}"/>
              </a:ext>
            </a:extLst>
          </p:cNvPr>
          <p:cNvCxnSpPr>
            <a:cxnSpLocks/>
          </p:cNvCxnSpPr>
          <p:nvPr/>
        </p:nvCxnSpPr>
        <p:spPr>
          <a:xfrm flipH="1" flipV="1">
            <a:off x="5953328" y="5932495"/>
            <a:ext cx="1545076" cy="391627"/>
          </a:xfrm>
          <a:prstGeom prst="straightConnector1">
            <a:avLst/>
          </a:prstGeom>
          <a:ln w="7620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72806644-68D2-6C62-B6C8-EF47738BD27E}"/>
              </a:ext>
            </a:extLst>
          </p:cNvPr>
          <p:cNvSpPr txBox="1"/>
          <p:nvPr/>
        </p:nvSpPr>
        <p:spPr>
          <a:xfrm>
            <a:off x="-21060" y="392754"/>
            <a:ext cx="7715639" cy="1200329"/>
          </a:xfrm>
          <a:prstGeom prst="rect">
            <a:avLst/>
          </a:prstGeom>
          <a:solidFill>
            <a:srgbClr val="FFC000"/>
          </a:solidFill>
        </p:spPr>
        <p:txBody>
          <a:bodyPr wrap="square">
            <a:spAutoFit/>
          </a:bodyPr>
          <a:lstStyle/>
          <a:p>
            <a:r>
              <a:rPr lang="en-US" b="1" dirty="0"/>
              <a:t>The bilinear interpolation calculates the intensity of a pixel in the transformed image by interpolating between the intensities of the four nearest pixels in the source image. This provides a smoother and more accurate result compared to the nearest neighbor interpolation.</a:t>
            </a:r>
            <a:endParaRPr lang="he-IL" b="1" dirty="0"/>
          </a:p>
        </p:txBody>
      </p:sp>
    </p:spTree>
    <p:extLst>
      <p:ext uri="{BB962C8B-B14F-4D97-AF65-F5344CB8AC3E}">
        <p14:creationId xmlns:p14="http://schemas.microsoft.com/office/powerpoint/2010/main" val="2062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8DCEFD1-573B-BF48-7251-B25099A6051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8</a:t>
            </a:fld>
            <a:endParaRPr lang="he-IL" sz="1600" dirty="0"/>
          </a:p>
        </p:txBody>
      </p:sp>
      <p:sp>
        <p:nvSpPr>
          <p:cNvPr id="2" name="TextBox 1">
            <a:extLst>
              <a:ext uri="{FF2B5EF4-FFF2-40B4-BE49-F238E27FC236}">
                <a16:creationId xmlns:a16="http://schemas.microsoft.com/office/drawing/2014/main" id="{6DFFC351-0B9F-D9BA-6AA4-F2F7119AA5A1}"/>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31.4 – “NearestNeighborInterpolation” function – </a:t>
            </a:r>
            <a:r>
              <a:rPr lang="en-US" sz="2800" b="1" u="sng" dirty="0">
                <a:solidFill>
                  <a:srgbClr val="FF0000"/>
                </a:solidFill>
              </a:rPr>
              <a:t>part 1</a:t>
            </a:r>
            <a:endParaRPr lang="en-IL" sz="2800" u="sng" dirty="0">
              <a:solidFill>
                <a:srgbClr val="FF0000"/>
              </a:solidFill>
              <a:latin typeface="Cooper Black" panose="0208090404030B020404" pitchFamily="18" charset="0"/>
            </a:endParaRPr>
          </a:p>
        </p:txBody>
      </p:sp>
      <p:pic>
        <p:nvPicPr>
          <p:cNvPr id="5" name="Picture 4">
            <a:extLst>
              <a:ext uri="{FF2B5EF4-FFF2-40B4-BE49-F238E27FC236}">
                <a16:creationId xmlns:a16="http://schemas.microsoft.com/office/drawing/2014/main" id="{15642A4E-3BCA-C254-FA67-19FB10A0C6ED}"/>
              </a:ext>
            </a:extLst>
          </p:cNvPr>
          <p:cNvPicPr>
            <a:picLocks noChangeAspect="1"/>
          </p:cNvPicPr>
          <p:nvPr/>
        </p:nvPicPr>
        <p:blipFill>
          <a:blip r:embed="rId2"/>
          <a:stretch>
            <a:fillRect/>
          </a:stretch>
        </p:blipFill>
        <p:spPr>
          <a:xfrm>
            <a:off x="0" y="661481"/>
            <a:ext cx="10978812" cy="5916446"/>
          </a:xfrm>
          <a:prstGeom prst="rect">
            <a:avLst/>
          </a:prstGeom>
        </p:spPr>
      </p:pic>
      <p:pic>
        <p:nvPicPr>
          <p:cNvPr id="7" name="Picture 6">
            <a:extLst>
              <a:ext uri="{FF2B5EF4-FFF2-40B4-BE49-F238E27FC236}">
                <a16:creationId xmlns:a16="http://schemas.microsoft.com/office/drawing/2014/main" id="{13AACEA0-2144-7724-39A9-60FE6E8DA41D}"/>
              </a:ext>
            </a:extLst>
          </p:cNvPr>
          <p:cNvPicPr>
            <a:picLocks noChangeAspect="1"/>
          </p:cNvPicPr>
          <p:nvPr/>
        </p:nvPicPr>
        <p:blipFill>
          <a:blip r:embed="rId3"/>
          <a:stretch>
            <a:fillRect/>
          </a:stretch>
        </p:blipFill>
        <p:spPr>
          <a:xfrm>
            <a:off x="5205918" y="1958706"/>
            <a:ext cx="6986082" cy="1853036"/>
          </a:xfrm>
          <a:prstGeom prst="rect">
            <a:avLst/>
          </a:prstGeom>
          <a:ln>
            <a:solidFill>
              <a:srgbClr val="00B050"/>
            </a:solidFill>
          </a:ln>
        </p:spPr>
      </p:pic>
      <p:sp>
        <p:nvSpPr>
          <p:cNvPr id="8" name="Rectangle 7">
            <a:extLst>
              <a:ext uri="{FF2B5EF4-FFF2-40B4-BE49-F238E27FC236}">
                <a16:creationId xmlns:a16="http://schemas.microsoft.com/office/drawing/2014/main" id="{AB04DA4D-F432-1004-FDC9-CF93453B754C}"/>
              </a:ext>
            </a:extLst>
          </p:cNvPr>
          <p:cNvSpPr/>
          <p:nvPr/>
        </p:nvSpPr>
        <p:spPr>
          <a:xfrm>
            <a:off x="7393021" y="1682885"/>
            <a:ext cx="2500009" cy="2758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end of the function:</a:t>
            </a:r>
            <a:endParaRPr lang="he-IL" dirty="0"/>
          </a:p>
        </p:txBody>
      </p:sp>
    </p:spTree>
    <p:extLst>
      <p:ext uri="{BB962C8B-B14F-4D97-AF65-F5344CB8AC3E}">
        <p14:creationId xmlns:p14="http://schemas.microsoft.com/office/powerpoint/2010/main" val="3764352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D83D7E73-6459-69A9-6673-504D8F57154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9</a:t>
            </a:fld>
            <a:endParaRPr lang="he-IL" sz="1600" dirty="0"/>
          </a:p>
        </p:txBody>
      </p:sp>
      <p:sp>
        <p:nvSpPr>
          <p:cNvPr id="6" name="TextBox 5">
            <a:extLst>
              <a:ext uri="{FF2B5EF4-FFF2-40B4-BE49-F238E27FC236}">
                <a16:creationId xmlns:a16="http://schemas.microsoft.com/office/drawing/2014/main" id="{FCF4C0D8-E92E-F49E-E6BD-2235405EE17E}"/>
              </a:ext>
            </a:extLst>
          </p:cNvPr>
          <p:cNvSpPr txBox="1"/>
          <p:nvPr/>
        </p:nvSpPr>
        <p:spPr>
          <a:xfrm>
            <a:off x="149026" y="0"/>
            <a:ext cx="11730068" cy="523220"/>
          </a:xfrm>
          <a:prstGeom prst="rect">
            <a:avLst/>
          </a:prstGeom>
          <a:noFill/>
        </p:spPr>
        <p:txBody>
          <a:bodyPr wrap="square">
            <a:spAutoFit/>
          </a:bodyPr>
          <a:lstStyle/>
          <a:p>
            <a:pPr algn="ctr"/>
            <a:r>
              <a:rPr lang="en-US" sz="2800" b="1" u="sng" dirty="0">
                <a:solidFill>
                  <a:srgbClr val="0070C0"/>
                </a:solidFill>
              </a:rPr>
              <a:t>31.5 – “AffineTransformBilinear” function – </a:t>
            </a:r>
            <a:r>
              <a:rPr lang="en-US" sz="2800" b="1" u="sng" dirty="0">
                <a:solidFill>
                  <a:srgbClr val="FF0000"/>
                </a:solidFill>
              </a:rPr>
              <a:t>part 1</a:t>
            </a:r>
            <a:endParaRPr lang="en-IL" sz="2800" u="sng" dirty="0">
              <a:solidFill>
                <a:srgbClr val="FF0000"/>
              </a:solidFill>
              <a:latin typeface="Cooper Black" panose="0208090404030B020404" pitchFamily="18" charset="0"/>
            </a:endParaRPr>
          </a:p>
        </p:txBody>
      </p:sp>
      <p:pic>
        <p:nvPicPr>
          <p:cNvPr id="13" name="Picture 12">
            <a:extLst>
              <a:ext uri="{FF2B5EF4-FFF2-40B4-BE49-F238E27FC236}">
                <a16:creationId xmlns:a16="http://schemas.microsoft.com/office/drawing/2014/main" id="{24067AE9-2C81-34C6-DE4E-BE13445EE407}"/>
              </a:ext>
            </a:extLst>
          </p:cNvPr>
          <p:cNvPicPr>
            <a:picLocks noChangeAspect="1"/>
          </p:cNvPicPr>
          <p:nvPr/>
        </p:nvPicPr>
        <p:blipFill>
          <a:blip r:embed="rId2"/>
          <a:stretch>
            <a:fillRect/>
          </a:stretch>
        </p:blipFill>
        <p:spPr>
          <a:xfrm>
            <a:off x="0" y="612843"/>
            <a:ext cx="10880487" cy="6245157"/>
          </a:xfrm>
          <a:prstGeom prst="rect">
            <a:avLst/>
          </a:prstGeom>
        </p:spPr>
      </p:pic>
    </p:spTree>
    <p:extLst>
      <p:ext uri="{BB962C8B-B14F-4D97-AF65-F5344CB8AC3E}">
        <p14:creationId xmlns:p14="http://schemas.microsoft.com/office/powerpoint/2010/main" val="1890858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TotalTime>
  <Words>1242</Words>
  <Application>Microsoft Office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Cambria Math</vt:lpstr>
      <vt:lpstr>Cooper Black</vt:lpstr>
      <vt:lpstr>Office Theme</vt:lpstr>
      <vt:lpstr>Course: Image Processing 31651 Assignment #31 Geometrical Transforms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19</cp:revision>
  <dcterms:created xsi:type="dcterms:W3CDTF">2024-07-29T11:22:20Z</dcterms:created>
  <dcterms:modified xsi:type="dcterms:W3CDTF">2024-07-29T16:28:41Z</dcterms:modified>
</cp:coreProperties>
</file>